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81" r:id="rId2"/>
    <p:sldId id="389" r:id="rId3"/>
    <p:sldId id="282" r:id="rId4"/>
    <p:sldId id="329" r:id="rId5"/>
    <p:sldId id="330" r:id="rId6"/>
    <p:sldId id="331" r:id="rId7"/>
    <p:sldId id="388" r:id="rId8"/>
    <p:sldId id="387" r:id="rId9"/>
    <p:sldId id="313" r:id="rId10"/>
    <p:sldId id="299" r:id="rId11"/>
    <p:sldId id="295" r:id="rId12"/>
    <p:sldId id="344" r:id="rId13"/>
    <p:sldId id="339" r:id="rId14"/>
    <p:sldId id="346" r:id="rId15"/>
    <p:sldId id="348" r:id="rId16"/>
    <p:sldId id="350" r:id="rId17"/>
    <p:sldId id="353" r:id="rId18"/>
    <p:sldId id="354" r:id="rId19"/>
    <p:sldId id="355" r:id="rId20"/>
    <p:sldId id="357" r:id="rId21"/>
    <p:sldId id="356" r:id="rId22"/>
    <p:sldId id="358" r:id="rId23"/>
    <p:sldId id="359" r:id="rId24"/>
    <p:sldId id="390" r:id="rId25"/>
    <p:sldId id="361" r:id="rId26"/>
    <p:sldId id="362" r:id="rId27"/>
    <p:sldId id="363" r:id="rId28"/>
    <p:sldId id="374" r:id="rId29"/>
    <p:sldId id="376" r:id="rId30"/>
    <p:sldId id="377" r:id="rId31"/>
    <p:sldId id="378" r:id="rId32"/>
    <p:sldId id="371" r:id="rId33"/>
    <p:sldId id="375" r:id="rId34"/>
    <p:sldId id="383" r:id="rId35"/>
    <p:sldId id="379" r:id="rId36"/>
    <p:sldId id="380" r:id="rId37"/>
    <p:sldId id="369" r:id="rId38"/>
    <p:sldId id="261" r:id="rId39"/>
    <p:sldId id="391" r:id="rId40"/>
    <p:sldId id="392" r:id="rId41"/>
    <p:sldId id="393" r:id="rId42"/>
    <p:sldId id="39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iquan Tang" initials="ST" lastIdx="1" clrIdx="0">
    <p:extLst>
      <p:ext uri="{19B8F6BF-5375-455C-9EA6-DF929625EA0E}">
        <p15:presenceInfo xmlns="" xmlns:p15="http://schemas.microsoft.com/office/powerpoint/2012/main" userId="S-1-5-21-3057725442-3852946666-1241051151-27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B0000"/>
    <a:srgbClr val="D7DEFD"/>
    <a:srgbClr val="A6A2FC"/>
    <a:srgbClr val="A29CEC"/>
    <a:srgbClr val="C2EDF6"/>
    <a:srgbClr val="EBF1E9"/>
    <a:srgbClr val="E7C7F1"/>
    <a:srgbClr val="D297E5"/>
    <a:srgbClr val="00814E"/>
    <a:srgbClr val="D5E3C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312"/>
    <p:restoredTop sz="55509" autoAdjust="0"/>
  </p:normalViewPr>
  <p:slideViewPr>
    <p:cSldViewPr snapToGrid="0" snapToObjects="1">
      <p:cViewPr varScale="1">
        <p:scale>
          <a:sx n="23" d="100"/>
          <a:sy n="23" d="100"/>
        </p:scale>
        <p:origin x="-1723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zrdata\Data\Microbiomics%20General\ZymoBIOMICS%20Products\%5bD4310%5d%20HostZERO%20Microbial%20DNA%20Isolation%20Kit\Research%20&amp;%20Development\180103%20HostZERO%20Marketing%20Data-%20HostZERO%20vs%20QIAamp%20vs%20MolYsis%20(in862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zrdata\Data\Microbiomics%20General\ZymoBIOMICS%20Products\%5bD4310%5d%20HostZERO%20Microbial%20DNA%20Isolation%20Kit\Research%20&amp;%20Development\180103%20HostZERO%20Marketing%20Data-%20HostZERO%20vs%20QIAamp%20vs%20MolYsis%20(in86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barChart>
        <c:barDir val="col"/>
        <c:grouping val="percentStacked"/>
        <c:ser>
          <c:idx val="0"/>
          <c:order val="0"/>
          <c:tx>
            <c:strRef>
              <c:f>'Average for Marketing Data'!$B$4:$C$4</c:f>
              <c:strCache>
                <c:ptCount val="2"/>
                <c:pt idx="0">
                  <c:v>Human DNA</c:v>
                </c:pt>
              </c:strCache>
            </c:strRef>
          </c:tx>
          <c:spPr>
            <a:solidFill>
              <a:srgbClr val="00339A"/>
            </a:solidFill>
            <a:ln>
              <a:solidFill>
                <a:srgbClr val="00339A"/>
              </a:solidFill>
            </a:ln>
            <a:effectLst/>
          </c:spPr>
          <c:cat>
            <c:strRef>
              <c:f>'Average for Marketing Data'!$D$3:$K$3</c:f>
              <c:strCache>
                <c:ptCount val="7"/>
                <c:pt idx="0">
                  <c:v>Control</c:v>
                </c:pt>
                <c:pt idx="2">
                  <c:v>with HostZERO™ DNA Depletion</c:v>
                </c:pt>
                <c:pt idx="4">
                  <c:v>with Supplier Q</c:v>
                </c:pt>
                <c:pt idx="6">
                  <c:v>with Supplier M</c:v>
                </c:pt>
              </c:strCache>
            </c:strRef>
          </c:cat>
          <c:val>
            <c:numRef>
              <c:f>'Average for Marketing Data'!$D$4:$K$4</c:f>
              <c:numCache>
                <c:formatCode>General</c:formatCode>
                <c:ptCount val="8"/>
                <c:pt idx="0" formatCode="0.00">
                  <c:v>1192.1985323001791</c:v>
                </c:pt>
                <c:pt idx="2" formatCode="0.00">
                  <c:v>5.4661687620102395</c:v>
                </c:pt>
                <c:pt idx="4" formatCode="0.00">
                  <c:v>10.543355900873511</c:v>
                </c:pt>
                <c:pt idx="6" formatCode="0.00">
                  <c:v>7.7019812577202451</c:v>
                </c:pt>
              </c:numCache>
            </c:numRef>
          </c:val>
        </c:ser>
        <c:ser>
          <c:idx val="1"/>
          <c:order val="1"/>
          <c:tx>
            <c:strRef>
              <c:f>'Average for Marketing Data'!$B$5:$C$5</c:f>
              <c:strCache>
                <c:ptCount val="2"/>
                <c:pt idx="0">
                  <c:v>Bacterial DNA</c:v>
                </c:pt>
              </c:strCache>
            </c:strRef>
          </c:tx>
          <c:spPr>
            <a:solidFill>
              <a:srgbClr val="4AB654"/>
            </a:solidFill>
            <a:ln>
              <a:solidFill>
                <a:srgbClr val="4AB654"/>
              </a:solidFill>
            </a:ln>
            <a:effectLst/>
          </c:spPr>
          <c:cat>
            <c:strRef>
              <c:f>'Average for Marketing Data'!$D$3:$K$3</c:f>
              <c:strCache>
                <c:ptCount val="7"/>
                <c:pt idx="0">
                  <c:v>Control</c:v>
                </c:pt>
                <c:pt idx="2">
                  <c:v>with HostZERO™ DNA Depletion</c:v>
                </c:pt>
                <c:pt idx="4">
                  <c:v>with Supplier Q</c:v>
                </c:pt>
                <c:pt idx="6">
                  <c:v>with Supplier M</c:v>
                </c:pt>
              </c:strCache>
            </c:strRef>
          </c:cat>
          <c:val>
            <c:numRef>
              <c:f>'Average for Marketing Data'!$D$5:$K$5</c:f>
              <c:numCache>
                <c:formatCode>General</c:formatCode>
                <c:ptCount val="8"/>
                <c:pt idx="0" formatCode="0.00">
                  <c:v>644.99852231114301</c:v>
                </c:pt>
                <c:pt idx="2" formatCode="0.00">
                  <c:v>551.67417290581204</c:v>
                </c:pt>
                <c:pt idx="4" formatCode="0.00">
                  <c:v>421.42753936364204</c:v>
                </c:pt>
                <c:pt idx="6" formatCode="0.00">
                  <c:v>22.133019151183767</c:v>
                </c:pt>
              </c:numCache>
            </c:numRef>
          </c:val>
        </c:ser>
        <c:gapWidth val="0"/>
        <c:overlap val="100"/>
        <c:axId val="95782784"/>
        <c:axId val="95784320"/>
      </c:barChart>
      <c:catAx>
        <c:axId val="95782784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95784320"/>
        <c:crosses val="autoZero"/>
        <c:auto val="1"/>
        <c:lblAlgn val="ctr"/>
        <c:lblOffset val="100"/>
      </c:catAx>
      <c:valAx>
        <c:axId val="9578432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Percent DNA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5782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barChart>
        <c:barDir val="col"/>
        <c:grouping val="clustered"/>
        <c:ser>
          <c:idx val="1"/>
          <c:order val="0"/>
          <c:tx>
            <c:strRef>
              <c:f>'Average for Marketing Data'!$B$5:$C$5</c:f>
              <c:strCache>
                <c:ptCount val="2"/>
                <c:pt idx="0">
                  <c:v>Bacterial DNA</c:v>
                </c:pt>
              </c:strCache>
            </c:strRef>
          </c:tx>
          <c:spPr>
            <a:solidFill>
              <a:srgbClr val="4AB654"/>
            </a:solidFill>
            <a:ln>
              <a:solidFill>
                <a:srgbClr val="4AB654"/>
              </a:solidFill>
            </a:ln>
            <a:effectLst/>
          </c:spPr>
          <c:cat>
            <c:strRef>
              <c:f>'Average for Marketing Data'!$D$3:$K$3</c:f>
              <c:strCache>
                <c:ptCount val="7"/>
                <c:pt idx="0">
                  <c:v>Control</c:v>
                </c:pt>
                <c:pt idx="2">
                  <c:v>with HostZERO™ DNA Depletion</c:v>
                </c:pt>
                <c:pt idx="4">
                  <c:v>with Supplier Q</c:v>
                </c:pt>
                <c:pt idx="6">
                  <c:v>with Supplier M</c:v>
                </c:pt>
              </c:strCache>
            </c:strRef>
          </c:cat>
          <c:val>
            <c:numRef>
              <c:f>'Average for Marketing Data'!$D$5:$K$5</c:f>
              <c:numCache>
                <c:formatCode>General</c:formatCode>
                <c:ptCount val="8"/>
                <c:pt idx="0" formatCode="0.00">
                  <c:v>644.99852231114301</c:v>
                </c:pt>
                <c:pt idx="2" formatCode="0.00">
                  <c:v>551.67417290581204</c:v>
                </c:pt>
                <c:pt idx="4" formatCode="0.00">
                  <c:v>421.42753936364204</c:v>
                </c:pt>
                <c:pt idx="6" formatCode="0.00">
                  <c:v>22.133019151183767</c:v>
                </c:pt>
              </c:numCache>
            </c:numRef>
          </c:val>
        </c:ser>
        <c:gapWidth val="0"/>
        <c:overlap val="-25"/>
        <c:axId val="95826688"/>
        <c:axId val="95828224"/>
      </c:barChart>
      <c:catAx>
        <c:axId val="95826688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95828224"/>
        <c:crosses val="autoZero"/>
        <c:auto val="1"/>
        <c:lblAlgn val="ctr"/>
        <c:lblOffset val="100"/>
      </c:catAx>
      <c:valAx>
        <c:axId val="9582822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DNA (ng)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0" sourceLinked="0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58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 algn="r"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31980-5413-4860-81D8-A727DC34F3CE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A49BE-6AEF-4CFF-971C-FA36C40979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060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12270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36760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9C72-2372-465F-AAED-0485291E424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75000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9C72-2372-465F-AAED-0485291E42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5706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03917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53073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53615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17446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39237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883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7077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46159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3917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40767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56141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02116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9C72-2372-465F-AAED-0485291E424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8455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9C72-2372-465F-AAED-0485291E4241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5467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9C72-2372-465F-AAED-0485291E424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60086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66817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1844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36664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903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124750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7331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9128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2532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9729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04873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58837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71810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89585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4834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10533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87153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536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94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11296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55135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3061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A49BE-6AEF-4CFF-971C-FA36C40979A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5119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1" y="2103436"/>
            <a:ext cx="6939708" cy="221517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38201" y="4318611"/>
            <a:ext cx="6939708" cy="11446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66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491238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104418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43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57183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85804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82569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8102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891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662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charset="0"/>
                <a:ea typeface="Arial" charset="0"/>
                <a:cs typeface="Arial" charset="0"/>
              </a:defRPr>
            </a:lvl1pPr>
            <a:lvl2pPr>
              <a:defRPr sz="28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latin typeface="Arial" charset="0"/>
                <a:ea typeface="Arial" charset="0"/>
                <a:cs typeface="Arial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182841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49262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49462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76851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16070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hart" Target="../charts/char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236787"/>
            <a:ext cx="7734300" cy="1649414"/>
          </a:xfrm>
        </p:spPr>
        <p:txBody>
          <a:bodyPr/>
          <a:lstStyle/>
          <a:p>
            <a:r>
              <a:rPr lang="en-US" sz="3500" dirty="0"/>
              <a:t>Improving the Accuracy and Reproducibility of </a:t>
            </a:r>
            <a:r>
              <a:rPr lang="en-US" sz="3500" dirty="0" err="1"/>
              <a:t>Microbiome</a:t>
            </a:r>
            <a:r>
              <a:rPr lang="en-US" sz="3500" dirty="0"/>
              <a:t> Measurements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1" y="4318610"/>
            <a:ext cx="6939708" cy="1569233"/>
          </a:xfrm>
        </p:spPr>
        <p:txBody>
          <a:bodyPr/>
          <a:lstStyle/>
          <a:p>
            <a:r>
              <a:rPr lang="en-US" dirty="0" err="1"/>
              <a:t>Shuiquan</a:t>
            </a:r>
            <a:r>
              <a:rPr lang="en-US" dirty="0"/>
              <a:t> Tang</a:t>
            </a:r>
          </a:p>
          <a:p>
            <a:r>
              <a:rPr lang="en-US" dirty="0"/>
              <a:t>stang@zymoresearch.com</a:t>
            </a:r>
          </a:p>
          <a:p>
            <a:r>
              <a:rPr lang="en-US" dirty="0"/>
              <a:t>Zymo Research Corp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58" y="3222702"/>
            <a:ext cx="3110486" cy="34406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2805" y="6135586"/>
            <a:ext cx="27953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GSC2018, San Diego</a:t>
            </a:r>
            <a:endParaRPr lang="en-US" sz="2500" dirty="0"/>
          </a:p>
        </p:txBody>
      </p:sp>
    </p:spTree>
    <p:extLst>
      <p:ext uri="{BB962C8B-B14F-4D97-AF65-F5344CB8AC3E}">
        <p14:creationId xmlns="" xmlns:p14="http://schemas.microsoft.com/office/powerpoint/2010/main" val="118325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304425"/>
            <a:ext cx="11353800" cy="132556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/>
              <a:t>2. Microbiome Standards</a:t>
            </a:r>
          </a:p>
        </p:txBody>
      </p:sp>
    </p:spTree>
    <p:extLst>
      <p:ext uri="{BB962C8B-B14F-4D97-AF65-F5344CB8AC3E}">
        <p14:creationId xmlns="" xmlns:p14="http://schemas.microsoft.com/office/powerpoint/2010/main" val="15762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7803" y="4836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Microbiome Standards: Mock Microbial Communities</a:t>
            </a:r>
            <a:endParaRPr lang="en-US" sz="3000" dirty="0"/>
          </a:p>
        </p:txBody>
      </p:sp>
      <p:pic>
        <p:nvPicPr>
          <p:cNvPr id="7" name="Picture 6" descr="DNA-staggered abundan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09" y="1880160"/>
            <a:ext cx="4664903" cy="3306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B75034C-7139-4659-8610-0F0E56478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2" r="87552"/>
          <a:stretch/>
        </p:blipFill>
        <p:spPr>
          <a:xfrm>
            <a:off x="1813907" y="1996068"/>
            <a:ext cx="837854" cy="2900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B75034C-7139-4659-8610-0F0E56478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15" t="4972" r="42520"/>
          <a:stretch/>
        </p:blipFill>
        <p:spPr>
          <a:xfrm>
            <a:off x="3217226" y="2170263"/>
            <a:ext cx="1354326" cy="29982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93110" y="5257564"/>
            <a:ext cx="273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 Abundance Standards</a:t>
            </a:r>
          </a:p>
          <a:p>
            <a:pPr algn="ctr"/>
            <a:r>
              <a:rPr lang="en-US" dirty="0" smtClean="0"/>
              <a:t>(D6300 and D6306)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48471" y="5336555"/>
            <a:ext cx="26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Log-Distribution Standards</a:t>
            </a:r>
          </a:p>
          <a:p>
            <a:pPr algn="ctr"/>
            <a:r>
              <a:rPr lang="en-US" dirty="0" smtClean="0"/>
              <a:t>(D6310 and D6311)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18194" y="1251196"/>
            <a:ext cx="485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ZymoBIOMICS</a:t>
            </a:r>
            <a:r>
              <a:rPr lang="en-US" b="1" i="1" dirty="0" smtClean="0"/>
              <a:t>™ Microbial Community Standards</a:t>
            </a:r>
            <a:endParaRPr lang="en-US" b="1" i="1" dirty="0"/>
          </a:p>
        </p:txBody>
      </p:sp>
    </p:spTree>
    <p:extLst>
      <p:ext uri="{BB962C8B-B14F-4D97-AF65-F5344CB8AC3E}">
        <p14:creationId xmlns="" xmlns:p14="http://schemas.microsoft.com/office/powerpoint/2010/main" val="18305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5752"/>
            <a:ext cx="10515600" cy="1325563"/>
          </a:xfrm>
        </p:spPr>
        <p:txBody>
          <a:bodyPr/>
          <a:lstStyle/>
          <a:p>
            <a:r>
              <a:rPr lang="en-US" dirty="0" smtClean="0"/>
              <a:t>What can Microbiome Standards tell us?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955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548" y="1304859"/>
            <a:ext cx="11442838" cy="785743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EB0000"/>
                </a:solidFill>
              </a:rPr>
              <a:t>Yes! </a:t>
            </a:r>
            <a:r>
              <a:rPr lang="en-US" sz="3200" b="1" dirty="0" err="1" smtClean="0">
                <a:solidFill>
                  <a:srgbClr val="EB0000"/>
                </a:solidFill>
              </a:rPr>
              <a:t>Microbiomics</a:t>
            </a:r>
            <a:r>
              <a:rPr lang="en-US" sz="3200" b="1" dirty="0" smtClean="0">
                <a:solidFill>
                  <a:srgbClr val="EB0000"/>
                </a:solidFill>
              </a:rPr>
              <a:t> measurements can be very accurate!</a:t>
            </a:r>
            <a:endParaRPr lang="en-US" sz="3200" b="1" dirty="0">
              <a:solidFill>
                <a:srgbClr val="EB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75034C-7139-4659-8610-0F0E56478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47" y="2376117"/>
            <a:ext cx="7714899" cy="34985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548" y="553888"/>
            <a:ext cx="11322330" cy="53553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Can we even make accurate microbiome measurements?</a:t>
            </a:r>
          </a:p>
        </p:txBody>
      </p:sp>
    </p:spTree>
    <p:extLst>
      <p:ext uri="{BB962C8B-B14F-4D97-AF65-F5344CB8AC3E}">
        <p14:creationId xmlns="" xmlns:p14="http://schemas.microsoft.com/office/powerpoint/2010/main" val="252854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33" r="81575"/>
          <a:stretch/>
        </p:blipFill>
        <p:spPr>
          <a:xfrm>
            <a:off x="2110155" y="984738"/>
            <a:ext cx="1538654" cy="5405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6245" r="1739"/>
          <a:stretch/>
        </p:blipFill>
        <p:spPr>
          <a:xfrm>
            <a:off x="6312877" y="1766354"/>
            <a:ext cx="2290470" cy="3868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623" t="6347" r="56976" b="11841"/>
          <a:stretch/>
        </p:blipFill>
        <p:spPr>
          <a:xfrm>
            <a:off x="4268666" y="1345223"/>
            <a:ext cx="1239715" cy="44225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8526" y="5789865"/>
            <a:ext cx="1379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Your Measurement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569628" y="456965"/>
            <a:ext cx="9070112" cy="53553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Are my microbiome measurements accurate?</a:t>
            </a:r>
          </a:p>
        </p:txBody>
      </p:sp>
    </p:spTree>
    <p:extLst>
      <p:ext uri="{BB962C8B-B14F-4D97-AF65-F5344CB8AC3E}">
        <p14:creationId xmlns="" xmlns:p14="http://schemas.microsoft.com/office/powerpoint/2010/main" val="133124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32" r="33689"/>
          <a:stretch/>
        </p:blipFill>
        <p:spPr>
          <a:xfrm>
            <a:off x="699103" y="1708798"/>
            <a:ext cx="4743199" cy="4053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2406" y="1537304"/>
            <a:ext cx="17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Extraction?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01687" y="557976"/>
            <a:ext cx="4664118" cy="53553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What causes the bias?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94" y="1708798"/>
            <a:ext cx="5848887" cy="39094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03307" y="1524132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 prep?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9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S.log.ST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97" y="2214645"/>
            <a:ext cx="6762339" cy="3499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00628" y="593052"/>
            <a:ext cx="5740674" cy="53553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Where is my detection limit?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8349558" y="3058157"/>
            <a:ext cx="0" cy="3349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829188" y="3330051"/>
            <a:ext cx="0" cy="3349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32189" y="2214645"/>
            <a:ext cx="3792579" cy="3499340"/>
            <a:chOff x="532189" y="2214645"/>
            <a:chExt cx="3792579" cy="3499340"/>
          </a:xfrm>
        </p:grpSpPr>
        <p:pic>
          <p:nvPicPr>
            <p:cNvPr id="7" name="Picture 6" descr="DNA-staggered abundanc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189" y="2214645"/>
              <a:ext cx="3792579" cy="268816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12502" y="5067654"/>
              <a:ext cx="2680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Log-Distribution Standards</a:t>
              </a:r>
            </a:p>
            <a:p>
              <a:pPr algn="ctr"/>
              <a:r>
                <a:rPr lang="en-US" dirty="0" smtClean="0"/>
                <a:t>(D6310 and D6311)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96341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6817"/>
            <a:ext cx="11353800" cy="1325563"/>
          </a:xfrm>
        </p:spPr>
        <p:txBody>
          <a:bodyPr/>
          <a:lstStyle/>
          <a:p>
            <a:r>
              <a:rPr lang="en-US" dirty="0" smtClean="0"/>
              <a:t>What makes a good microbiome standard?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2148"/>
            <a:ext cx="10515600" cy="2809437"/>
          </a:xfrm>
        </p:spPr>
        <p:txBody>
          <a:bodyPr/>
          <a:lstStyle/>
          <a:p>
            <a:r>
              <a:rPr lang="en-US" dirty="0" smtClean="0"/>
              <a:t>A standard cannot mimic every sample type.</a:t>
            </a:r>
          </a:p>
          <a:p>
            <a:endParaRPr lang="en-US" dirty="0" smtClean="0"/>
          </a:p>
          <a:p>
            <a:r>
              <a:rPr lang="en-US" dirty="0" smtClean="0"/>
              <a:t>A standard should mimic major challenges in the workflow.</a:t>
            </a:r>
          </a:p>
          <a:p>
            <a:endParaRPr lang="en-US" dirty="0" smtClean="0"/>
          </a:p>
          <a:p>
            <a:r>
              <a:rPr lang="en-US" dirty="0" smtClean="0"/>
              <a:t>A standard should have an accurate defined composition.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011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5538" y="5266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/>
              <a:t>Mimic Major Challenges in </a:t>
            </a:r>
            <a:r>
              <a:rPr lang="en-US" sz="3500" dirty="0" err="1" smtClean="0"/>
              <a:t>Microbiomics</a:t>
            </a:r>
            <a:r>
              <a:rPr lang="en-US" sz="3500" dirty="0" smtClean="0"/>
              <a:t> Workflows</a:t>
            </a:r>
            <a:endParaRPr lang="en-US" sz="35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280845695"/>
              </p:ext>
            </p:extLst>
          </p:nvPr>
        </p:nvGraphicFramePr>
        <p:xfrm>
          <a:off x="838200" y="1189412"/>
          <a:ext cx="10515600" cy="488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Design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r>
                        <a:rPr lang="en-US" baseline="0" dirty="0" smtClean="0"/>
                        <a:t> lysis bias caused by d</a:t>
                      </a:r>
                      <a:r>
                        <a:rPr lang="en-US" dirty="0" smtClean="0"/>
                        <a:t>ifferent</a:t>
                      </a:r>
                      <a:r>
                        <a:rPr lang="en-US" baseline="0" dirty="0" smtClean="0"/>
                        <a:t> cell wall toughness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G+ and G-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r>
                        <a:rPr lang="en-US" baseline="0" dirty="0" smtClean="0"/>
                        <a:t> lysis bias caused by d</a:t>
                      </a:r>
                      <a:r>
                        <a:rPr lang="en-US" dirty="0" smtClean="0"/>
                        <a:t>ifferent cell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small bacterial</a:t>
                      </a:r>
                      <a:r>
                        <a:rPr lang="en-US" baseline="0" dirty="0" smtClean="0"/>
                        <a:t> cells and big fungal 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Bias</a:t>
                      </a:r>
                      <a:r>
                        <a:rPr lang="en-US" baseline="0" dirty="0" smtClean="0"/>
                        <a:t> caused by GC content variation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</a:t>
                      </a:r>
                      <a:r>
                        <a:rPr lang="en-US" baseline="0" dirty="0" smtClean="0"/>
                        <a:t>wide range of GC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Across</a:t>
                      </a:r>
                      <a:r>
                        <a:rPr lang="en-US" baseline="0" dirty="0" smtClean="0"/>
                        <a:t> kingdom microbial identification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Kingdoms: Bacteria and Fungi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 measurement of microbial abundance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</a:t>
                      </a:r>
                      <a:r>
                        <a:rPr lang="en-US" baseline="0" dirty="0" smtClean="0"/>
                        <a:t> microbial composition certified (&lt;15% deviation)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r>
                        <a:rPr lang="en-US" baseline="0" dirty="0" smtClean="0"/>
                        <a:t> positives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Certified</a:t>
                      </a:r>
                      <a:r>
                        <a:rPr lang="en-US" baseline="0" dirty="0" smtClean="0"/>
                        <a:t> low bioburden (any foreign taxa &gt;0.01% are false positives)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</a:t>
                      </a:r>
                      <a:r>
                        <a:rPr lang="en-US" baseline="0" dirty="0" smtClean="0"/>
                        <a:t> profiling across a wide range of abundance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r>
                        <a:rPr lang="en-US" baseline="0" dirty="0" smtClean="0"/>
                        <a:t> II has a log-distributed abundance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sensitivity or low detection limit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r>
                        <a:rPr lang="en-US" baseline="0" dirty="0" smtClean="0"/>
                        <a:t> II tests detection limit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Detecting</a:t>
                      </a:r>
                      <a:r>
                        <a:rPr lang="en-US" baseline="0" dirty="0" smtClean="0"/>
                        <a:t> human pathogens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 7 human pathogens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Virulence</a:t>
                      </a:r>
                      <a:r>
                        <a:rPr lang="en-US" baseline="0" dirty="0" smtClean="0"/>
                        <a:t> or antibiotics resistance gene profiling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 7 human pathogens that carries different virulence and antibiotics resistance genes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0963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9791"/>
            <a:ext cx="10515600" cy="1325563"/>
          </a:xfrm>
        </p:spPr>
        <p:txBody>
          <a:bodyPr/>
          <a:lstStyle/>
          <a:p>
            <a:pPr algn="ctr"/>
            <a:r>
              <a:rPr lang="en-US" sz="3000" dirty="0" smtClean="0"/>
              <a:t>Accurate Composition and Negligible Contaminations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75034C-7139-4659-8610-0F0E56478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4972" r="42620"/>
          <a:stretch/>
        </p:blipFill>
        <p:spPr>
          <a:xfrm>
            <a:off x="791020" y="1349420"/>
            <a:ext cx="4880117" cy="3664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2864" y="5257564"/>
            <a:ext cx="273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 Abundance Standards</a:t>
            </a:r>
          </a:p>
          <a:p>
            <a:pPr algn="ctr"/>
            <a:r>
              <a:rPr lang="en-US" dirty="0" smtClean="0"/>
              <a:t>(D6300 and D6306)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39166" y="1506022"/>
            <a:ext cx="4407232" cy="1381346"/>
            <a:chOff x="6839166" y="1506022"/>
            <a:chExt cx="4407232" cy="1381346"/>
          </a:xfrm>
        </p:grpSpPr>
        <p:sp>
          <p:nvSpPr>
            <p:cNvPr id="7" name="TextBox 6"/>
            <p:cNvSpPr txBox="1"/>
            <p:nvPr/>
          </p:nvSpPr>
          <p:spPr>
            <a:xfrm>
              <a:off x="6839166" y="1964038"/>
              <a:ext cx="4407232" cy="92333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 smtClean="0"/>
                <a:t>&lt;15% deviation from defined composition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dirty="0" smtClean="0"/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 smtClean="0"/>
                <a:t>&lt;0.01% foreign microbial DNA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39166" y="1506022"/>
              <a:ext cx="1811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Our certification:</a:t>
              </a:r>
              <a:endParaRPr lang="en-US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51243" y="3345929"/>
            <a:ext cx="4602557" cy="1365925"/>
            <a:chOff x="6751243" y="3345929"/>
            <a:chExt cx="4602557" cy="1365925"/>
          </a:xfrm>
        </p:grpSpPr>
        <p:sp>
          <p:nvSpPr>
            <p:cNvPr id="9" name="TextBox 8"/>
            <p:cNvSpPr txBox="1"/>
            <p:nvPr/>
          </p:nvSpPr>
          <p:spPr>
            <a:xfrm>
              <a:off x="6751243" y="3345929"/>
              <a:ext cx="2257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CofA</a:t>
              </a:r>
              <a:r>
                <a:rPr lang="en-US" b="1" dirty="0" smtClean="0">
                  <a:solidFill>
                    <a:srgbClr val="FF0000"/>
                  </a:solidFill>
                </a:rPr>
                <a:t> from Supplier A: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39166" y="3788524"/>
              <a:ext cx="4514634" cy="92333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 smtClean="0"/>
                <a:t>&lt; 1 log deviation from defined composition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dirty="0" smtClean="0"/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 smtClean="0"/>
                <a:t>&lt; 10 % foreign microbial DNA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31776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14" y="4180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Acknowledgements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63683" y="1449892"/>
            <a:ext cx="3532568" cy="448612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Dr. Larry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Jia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Ryan Kemp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Dr. Marc Van Eden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Dr.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Standa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Forman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Eric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Kircher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John Sherman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Luigi 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Basillio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Michelle Thai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Steven Wong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Mikayla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Mager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Joshua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Tjokrosurjo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Ryan Sasada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Emily Chen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03167" y="1080812"/>
            <a:ext cx="3532568" cy="2477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93" y="1624529"/>
            <a:ext cx="5658821" cy="3777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6059" y="5559081"/>
            <a:ext cx="240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Microbiomics</a:t>
            </a:r>
            <a:r>
              <a:rPr lang="en-US" dirty="0" smtClean="0"/>
              <a:t> Team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93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192" y="2554410"/>
            <a:ext cx="9721362" cy="1325563"/>
          </a:xfrm>
        </p:spPr>
        <p:txBody>
          <a:bodyPr/>
          <a:lstStyle/>
          <a:p>
            <a:r>
              <a:rPr lang="en-US" dirty="0" smtClean="0"/>
              <a:t>Pitfalls in Microbiome Measurements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55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5555"/>
            <a:ext cx="11793417" cy="567667"/>
          </a:xfrm>
        </p:spPr>
        <p:txBody>
          <a:bodyPr/>
          <a:lstStyle/>
          <a:p>
            <a:pPr algn="ctr"/>
            <a:r>
              <a:rPr lang="en-US" sz="2500" b="1" dirty="0" smtClean="0"/>
              <a:t>Pitfall 1: Microbiome profiles are stable before DNA extraction</a:t>
            </a:r>
            <a:endParaRPr lang="en-US" sz="2500" b="1" dirty="0"/>
          </a:p>
        </p:txBody>
      </p:sp>
      <p:pic>
        <p:nvPicPr>
          <p:cNvPr id="4" name="Picture 3" descr="combined.png"/>
          <p:cNvPicPr>
            <a:picLocks noChangeAspect="1"/>
          </p:cNvPicPr>
          <p:nvPr/>
        </p:nvPicPr>
        <p:blipFill rotWithShape="1">
          <a:blip r:embed="rId3" cstate="print"/>
          <a:srcRect t="56727" r="5418" b="-1814"/>
          <a:stretch/>
        </p:blipFill>
        <p:spPr>
          <a:xfrm>
            <a:off x="1844119" y="1971845"/>
            <a:ext cx="7436515" cy="2999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615" y="5340684"/>
            <a:ext cx="576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Stool samples stored at ambient temperature over 1 month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5919" y="1602513"/>
            <a:ext cx="8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Phylum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9360" y="155679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Genus</a:t>
            </a:r>
          </a:p>
        </p:txBody>
      </p:sp>
    </p:spTree>
    <p:extLst>
      <p:ext uri="{BB962C8B-B14F-4D97-AF65-F5344CB8AC3E}">
        <p14:creationId xmlns="" xmlns:p14="http://schemas.microsoft.com/office/powerpoint/2010/main" val="411287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bined.png"/>
          <p:cNvPicPr>
            <a:picLocks noChangeAspect="1"/>
          </p:cNvPicPr>
          <p:nvPr/>
        </p:nvPicPr>
        <p:blipFill>
          <a:blip r:embed="rId3" cstate="print"/>
          <a:srcRect t="3166" b="50407"/>
          <a:stretch>
            <a:fillRect/>
          </a:stretch>
        </p:blipFill>
        <p:spPr>
          <a:xfrm>
            <a:off x="1927744" y="1838136"/>
            <a:ext cx="8342575" cy="3277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3666" y="5131302"/>
            <a:ext cx="8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Phylum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7040" y="510721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Genus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8584" y="775421"/>
            <a:ext cx="11353800" cy="1325563"/>
          </a:xfrm>
        </p:spPr>
        <p:txBody>
          <a:bodyPr/>
          <a:lstStyle/>
          <a:p>
            <a:pPr algn="ctr"/>
            <a:r>
              <a:rPr lang="en-US" sz="2500" b="1" dirty="0" smtClean="0"/>
              <a:t>Cold-Free Microbiome Sample Preservation with DNA/RNA Shield™</a:t>
            </a:r>
            <a:endParaRPr lang="en-US" sz="25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391508" y="5808803"/>
            <a:ext cx="659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Preserve Microbiome Profiles at Ambient Temperature for &gt; 1 Month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1085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84703" y="550383"/>
            <a:ext cx="10515600" cy="1325563"/>
          </a:xfrm>
        </p:spPr>
        <p:txBody>
          <a:bodyPr/>
          <a:lstStyle/>
          <a:p>
            <a:pPr algn="ctr"/>
            <a:r>
              <a:rPr lang="en-US" sz="2500" b="1" dirty="0" smtClean="0"/>
              <a:t>Pitfall 2: Frozen samples are always save!</a:t>
            </a:r>
            <a:endParaRPr lang="en-US" sz="2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096" r="61044"/>
          <a:stretch/>
        </p:blipFill>
        <p:spPr>
          <a:xfrm>
            <a:off x="925602" y="1358018"/>
            <a:ext cx="3782200" cy="5091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902" t="19781" r="4864" b="59901"/>
          <a:stretch/>
        </p:blipFill>
        <p:spPr>
          <a:xfrm>
            <a:off x="4707802" y="2983703"/>
            <a:ext cx="1964603" cy="1113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699" t="6105" r="25127"/>
          <a:stretch/>
        </p:blipFill>
        <p:spPr>
          <a:xfrm>
            <a:off x="6672405" y="1303699"/>
            <a:ext cx="3220856" cy="51458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7735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86041" y="1157521"/>
            <a:ext cx="11361297" cy="5011746"/>
            <a:chOff x="386041" y="1157521"/>
            <a:chExt cx="11361297" cy="50117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041" y="1162078"/>
              <a:ext cx="5029106" cy="1139123"/>
            </a:xfrm>
            <a:prstGeom prst="rect">
              <a:avLst/>
            </a:prstGeom>
            <a:ln>
              <a:solidFill>
                <a:srgbClr val="009448"/>
              </a:solidFill>
              <a:bevel/>
            </a:ln>
            <a:effectLst>
              <a:glow rad="38100">
                <a:schemeClr val="accent6">
                  <a:satMod val="175000"/>
                  <a:alpha val="18000"/>
                </a:schemeClr>
              </a:glow>
              <a:softEdge rad="508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041" y="2427184"/>
              <a:ext cx="5029107" cy="1370056"/>
            </a:xfrm>
            <a:prstGeom prst="rect">
              <a:avLst/>
            </a:prstGeom>
            <a:ln>
              <a:solidFill>
                <a:srgbClr val="009448"/>
              </a:solidFill>
              <a:bevel/>
            </a:ln>
            <a:effectLst>
              <a:glow rad="38100">
                <a:schemeClr val="accent6">
                  <a:satMod val="175000"/>
                  <a:alpha val="18000"/>
                </a:schemeClr>
              </a:glow>
              <a:softEdge rad="50800"/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043" y="3902332"/>
              <a:ext cx="5029107" cy="1160029"/>
            </a:xfrm>
            <a:prstGeom prst="rect">
              <a:avLst/>
            </a:prstGeom>
            <a:ln>
              <a:solidFill>
                <a:srgbClr val="009448"/>
              </a:solidFill>
              <a:bevel/>
            </a:ln>
            <a:effectLst>
              <a:glow rad="38100">
                <a:schemeClr val="accent6">
                  <a:satMod val="175000"/>
                  <a:alpha val="18000"/>
                </a:schemeClr>
              </a:glow>
              <a:softEdge rad="508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041" y="5167453"/>
              <a:ext cx="5029105" cy="1001814"/>
            </a:xfrm>
            <a:prstGeom prst="rect">
              <a:avLst/>
            </a:prstGeom>
            <a:ln>
              <a:solidFill>
                <a:srgbClr val="009448"/>
              </a:solidFill>
              <a:bevel/>
            </a:ln>
            <a:effectLst>
              <a:glow rad="38100">
                <a:schemeClr val="accent6">
                  <a:satMod val="175000"/>
                  <a:alpha val="18000"/>
                </a:schemeClr>
              </a:glow>
              <a:softEdge rad="5080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5994" y="1157521"/>
              <a:ext cx="6091344" cy="2493586"/>
            </a:xfrm>
            <a:prstGeom prst="rect">
              <a:avLst/>
            </a:prstGeom>
            <a:ln>
              <a:solidFill>
                <a:srgbClr val="009448"/>
              </a:solidFill>
              <a:bevel/>
            </a:ln>
            <a:effectLst>
              <a:glow rad="38100">
                <a:schemeClr val="accent6">
                  <a:satMod val="175000"/>
                  <a:alpha val="18000"/>
                </a:schemeClr>
              </a:glow>
              <a:softEdge rad="508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993" y="3751642"/>
              <a:ext cx="6091344" cy="2167802"/>
            </a:xfrm>
            <a:prstGeom prst="rect">
              <a:avLst/>
            </a:prstGeom>
            <a:ln>
              <a:solidFill>
                <a:srgbClr val="009448"/>
              </a:solidFill>
              <a:bevel/>
            </a:ln>
            <a:effectLst>
              <a:glow rad="38100">
                <a:schemeClr val="accent6">
                  <a:satMod val="175000"/>
                  <a:alpha val="18000"/>
                </a:schemeClr>
              </a:glow>
              <a:softEdge rad="50800"/>
            </a:effectLst>
          </p:spPr>
        </p:pic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1" y="316509"/>
            <a:ext cx="11183814" cy="1143000"/>
          </a:xfrm>
        </p:spPr>
        <p:txBody>
          <a:bodyPr/>
          <a:lstStyle/>
          <a:p>
            <a:r>
              <a:rPr lang="en-US" sz="3500" b="1" dirty="0" smtClean="0"/>
              <a:t>Pitfall 3: Common DNA </a:t>
            </a:r>
            <a:r>
              <a:rPr lang="en-US" sz="3500" b="1" dirty="0"/>
              <a:t>e</a:t>
            </a:r>
            <a:r>
              <a:rPr lang="en-US" sz="3500" b="1" dirty="0" smtClean="0"/>
              <a:t>xtraction kits are OK.</a:t>
            </a:r>
            <a:endParaRPr lang="en-US" sz="3500" b="1" dirty="0"/>
          </a:p>
        </p:txBody>
      </p:sp>
    </p:spTree>
    <p:extLst>
      <p:ext uri="{BB962C8B-B14F-4D97-AF65-F5344CB8AC3E}">
        <p14:creationId xmlns="" xmlns:p14="http://schemas.microsoft.com/office/powerpoint/2010/main" val="181839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517231"/>
            <a:ext cx="11183814" cy="1143000"/>
          </a:xfrm>
        </p:spPr>
        <p:txBody>
          <a:bodyPr/>
          <a:lstStyle/>
          <a:p>
            <a:r>
              <a:rPr lang="en-US" sz="3500" b="1" dirty="0" smtClean="0"/>
              <a:t>Huge Variations Caused by DNA Extraction Alone!</a:t>
            </a:r>
            <a:endParaRPr lang="en-US" sz="3500" b="1" dirty="0"/>
          </a:p>
        </p:txBody>
      </p:sp>
      <p:pic>
        <p:nvPicPr>
          <p:cNvPr id="4" name="Picture 3" descr="C:\Users\rkemp\AppData\Local\Microsoft\Windows\Temporary Internet Files\Content.Outlook\SCDO2OM1\Kit_comp_with_stool_DNA_yiel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7854"/>
          <a:stretch>
            <a:fillRect/>
          </a:stretch>
        </p:blipFill>
        <p:spPr bwMode="auto">
          <a:xfrm>
            <a:off x="2207132" y="1569338"/>
            <a:ext cx="7769817" cy="39375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793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95" y="1148654"/>
            <a:ext cx="9996210" cy="54057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8768" y="380523"/>
            <a:ext cx="8574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Benchmarking DNA Extraction Methods with</a:t>
            </a:r>
          </a:p>
          <a:p>
            <a:pPr algn="ctr"/>
            <a:r>
              <a:rPr lang="en-US" sz="2800" dirty="0" err="1">
                <a:solidFill>
                  <a:prstClr val="black"/>
                </a:solidFill>
                <a:latin typeface="+mj-lt"/>
              </a:rPr>
              <a:t>ZymoBIOMICS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™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Microbial Community Standard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0101" y="1537947"/>
            <a:ext cx="320040" cy="4351407"/>
          </a:xfrm>
          <a:prstGeom prst="rect">
            <a:avLst/>
          </a:prstGeom>
          <a:solidFill>
            <a:srgbClr val="00814E"/>
          </a:solidFill>
          <a:ln>
            <a:solidFill>
              <a:srgbClr val="00A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846849" y="2185639"/>
            <a:ext cx="1416205" cy="903249"/>
            <a:chOff x="6846849" y="2185639"/>
            <a:chExt cx="1416205" cy="903249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6846849" y="2185639"/>
              <a:ext cx="1416205" cy="111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6846849" y="2386361"/>
              <a:ext cx="1416205" cy="256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846849" y="2553629"/>
              <a:ext cx="1416205" cy="535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680075" y="3963056"/>
            <a:ext cx="1582979" cy="1515363"/>
            <a:chOff x="6846849" y="2297151"/>
            <a:chExt cx="1582979" cy="1515363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6846849" y="2297151"/>
              <a:ext cx="1582979" cy="117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930235" y="2898666"/>
              <a:ext cx="1499593" cy="232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6930235" y="3410970"/>
              <a:ext cx="1499593" cy="401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2073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6205" y="725461"/>
            <a:ext cx="11183814" cy="1143000"/>
          </a:xfrm>
        </p:spPr>
        <p:txBody>
          <a:bodyPr/>
          <a:lstStyle/>
          <a:p>
            <a:r>
              <a:rPr lang="en-US" dirty="0" smtClean="0"/>
              <a:t>Now it makes sense!</a:t>
            </a:r>
            <a:endParaRPr lang="en-US" dirty="0"/>
          </a:p>
        </p:txBody>
      </p:sp>
      <p:pic>
        <p:nvPicPr>
          <p:cNvPr id="4" name="Picture 3" descr="C:\Users\rkemp\AppData\Local\Microsoft\Windows\Temporary Internet Files\Content.Outlook\SCDO2OM1\Kit_comp_with_stool_DNA_yiel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7854"/>
          <a:stretch>
            <a:fillRect/>
          </a:stretch>
        </p:blipFill>
        <p:spPr bwMode="auto">
          <a:xfrm>
            <a:off x="2207132" y="1789146"/>
            <a:ext cx="7769817" cy="39375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4468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48489" y="224824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Address Unsolved Challenges</a:t>
            </a:r>
            <a:br>
              <a:rPr lang="en-US" dirty="0" smtClean="0"/>
            </a:br>
            <a:r>
              <a:rPr lang="en-US" dirty="0" smtClean="0"/>
              <a:t>with New Tools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540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387" y="503049"/>
            <a:ext cx="10515600" cy="1325563"/>
          </a:xfrm>
        </p:spPr>
        <p:txBody>
          <a:bodyPr/>
          <a:lstStyle/>
          <a:p>
            <a:r>
              <a:rPr lang="en-US" dirty="0" smtClean="0"/>
              <a:t>Artifacts in 16S Library Preparation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7112" y="1375685"/>
            <a:ext cx="385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PCR chimera can be as high as &gt;35%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67187" y="2457193"/>
            <a:ext cx="4486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Your primers might miss </a:t>
            </a:r>
            <a:r>
              <a:rPr lang="en-US" dirty="0" smtClean="0"/>
              <a:t>important targets</a:t>
            </a:r>
            <a:r>
              <a:rPr lang="en-US" dirty="0"/>
              <a:t>.</a:t>
            </a:r>
          </a:p>
        </p:txBody>
      </p:sp>
      <p:grpSp>
        <p:nvGrpSpPr>
          <p:cNvPr id="7" name="Group 20"/>
          <p:cNvGrpSpPr/>
          <p:nvPr/>
        </p:nvGrpSpPr>
        <p:grpSpPr>
          <a:xfrm>
            <a:off x="738120" y="1864329"/>
            <a:ext cx="4959048" cy="4190702"/>
            <a:chOff x="685800" y="1280160"/>
            <a:chExt cx="6172200" cy="5215890"/>
          </a:xfrm>
        </p:grpSpPr>
        <p:grpSp>
          <p:nvGrpSpPr>
            <p:cNvPr id="8" name="Group 18"/>
            <p:cNvGrpSpPr/>
            <p:nvPr/>
          </p:nvGrpSpPr>
          <p:grpSpPr>
            <a:xfrm>
              <a:off x="685800" y="1280160"/>
              <a:ext cx="6172200" cy="5215890"/>
              <a:chOff x="1219200" y="2061210"/>
              <a:chExt cx="6172200" cy="5215890"/>
            </a:xfrm>
          </p:grpSpPr>
          <p:grpSp>
            <p:nvGrpSpPr>
              <p:cNvPr id="10" name="Group 17"/>
              <p:cNvGrpSpPr/>
              <p:nvPr/>
            </p:nvGrpSpPr>
            <p:grpSpPr>
              <a:xfrm>
                <a:off x="1219200" y="2061210"/>
                <a:ext cx="6172200" cy="5215890"/>
                <a:chOff x="1295400" y="1432560"/>
                <a:chExt cx="6172200" cy="5215890"/>
              </a:xfrm>
            </p:grpSpPr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354138" y="1754105"/>
                  <a:ext cx="5980112" cy="48943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3" name="Rectangle 12"/>
                <p:cNvSpPr/>
                <p:nvPr/>
              </p:nvSpPr>
              <p:spPr>
                <a:xfrm>
                  <a:off x="1295400" y="1432560"/>
                  <a:ext cx="6172200" cy="5158740"/>
                </a:xfrm>
                <a:prstGeom prst="rect">
                  <a:avLst/>
                </a:prstGeom>
                <a:noFill/>
                <a:ln>
                  <a:solidFill>
                    <a:srgbClr val="0081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2118000" y="2095500"/>
                <a:ext cx="4218789" cy="459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Chimera increases with PCR cycles</a:t>
                </a:r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2476500" y="2247900"/>
              <a:ext cx="2209800" cy="1104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DNA standard</a:t>
              </a:r>
            </a:p>
            <a:p>
              <a:pPr algn="ctr"/>
              <a:r>
                <a:rPr lang="en-US" sz="1200" dirty="0"/>
                <a:t>+</a:t>
              </a:r>
            </a:p>
            <a:p>
              <a:pPr algn="ctr"/>
              <a:r>
                <a:rPr lang="en-US" sz="1200" dirty="0" err="1"/>
                <a:t>Uchime</a:t>
              </a:r>
              <a:endParaRPr lang="en-US" sz="1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560888" y="3350188"/>
            <a:ext cx="5442439" cy="14773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Common V3-V4 primers </a:t>
            </a:r>
            <a:r>
              <a:rPr lang="en-US" dirty="0"/>
              <a:t>miss </a:t>
            </a:r>
            <a:r>
              <a:rPr lang="en-US" i="1" dirty="0" err="1"/>
              <a:t>methanobrevibacter</a:t>
            </a:r>
            <a:r>
              <a:rPr lang="en-US" i="1" dirty="0"/>
              <a:t> </a:t>
            </a:r>
            <a:r>
              <a:rPr lang="en-US" i="1" dirty="0" smtClean="0"/>
              <a:t>in the gut and Propionibacterium on the skin.</a:t>
            </a:r>
          </a:p>
          <a:p>
            <a:pPr marL="342900" indent="-342900">
              <a:buFont typeface="+mj-lt"/>
              <a:buAutoNum type="arabicPeriod"/>
            </a:pPr>
            <a:endParaRPr lang="en-US" i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/>
              <a:t>Common V1-V2 or V1-V3 primers miss Bifidobacterium, Chlamydia and </a:t>
            </a:r>
            <a:r>
              <a:rPr lang="en-US" i="1" dirty="0" err="1" smtClean="0"/>
              <a:t>Borrelia</a:t>
            </a:r>
            <a:endParaRPr lang="en-US" i="1" dirty="0"/>
          </a:p>
        </p:txBody>
      </p:sp>
    </p:spTree>
    <p:extLst>
      <p:ext uri="{BB962C8B-B14F-4D97-AF65-F5344CB8AC3E}">
        <p14:creationId xmlns="" xmlns:p14="http://schemas.microsoft.com/office/powerpoint/2010/main" val="37664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88" y="43106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524" y="1444819"/>
            <a:ext cx="10152235" cy="4136174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err="1" smtClean="0"/>
              <a:t>Microbiomics</a:t>
            </a:r>
            <a:r>
              <a:rPr lang="en-US" sz="2200" b="1" dirty="0" smtClean="0"/>
              <a:t>, Macro-Bias</a:t>
            </a:r>
            <a:endParaRPr lang="en-US" sz="2200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/>
              <a:t>Microbiome Standards</a:t>
            </a:r>
          </a:p>
          <a:p>
            <a:pPr marL="971550" lvl="1" indent="-45720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 smtClean="0"/>
              <a:t>What can they tell us?</a:t>
            </a:r>
          </a:p>
          <a:p>
            <a:pPr marL="971550" lvl="1" indent="-45720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 smtClean="0"/>
              <a:t>What defines a reliable microbiome standard?</a:t>
            </a:r>
            <a:endParaRPr lang="en-US" sz="1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/>
              <a:t>Pitfalls in Microbiome Profiling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/>
              <a:t>Address Unsolved Challenges With New tools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/>
              <a:t>Species-Level </a:t>
            </a:r>
            <a:r>
              <a:rPr lang="en-US" sz="2200" b="1" dirty="0"/>
              <a:t>R</a:t>
            </a:r>
            <a:r>
              <a:rPr lang="en-US" sz="2200" b="1" dirty="0" smtClean="0"/>
              <a:t>esolution with </a:t>
            </a:r>
            <a:r>
              <a:rPr lang="en-US" sz="2200" b="1" dirty="0"/>
              <a:t>R</a:t>
            </a:r>
            <a:r>
              <a:rPr lang="en-US" sz="2200" b="1" dirty="0" smtClean="0"/>
              <a:t>egular Illumina 16S Sequencing?</a:t>
            </a:r>
            <a:endParaRPr lang="en-US" sz="2200" b="1" dirty="0"/>
          </a:p>
        </p:txBody>
      </p:sp>
    </p:spTree>
    <p:extLst>
      <p:ext uri="{BB962C8B-B14F-4D97-AF65-F5344CB8AC3E}">
        <p14:creationId xmlns="" xmlns:p14="http://schemas.microsoft.com/office/powerpoint/2010/main" val="139372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782" y="365125"/>
            <a:ext cx="10515600" cy="1325563"/>
          </a:xfrm>
        </p:spPr>
        <p:txBody>
          <a:bodyPr/>
          <a:lstStyle/>
          <a:p>
            <a:r>
              <a:rPr lang="en-US" dirty="0" smtClean="0"/>
              <a:t>Quick-16S™ NGS Library Prep Kit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068"/>
          <a:stretch/>
        </p:blipFill>
        <p:spPr>
          <a:xfrm>
            <a:off x="5659770" y="2401445"/>
            <a:ext cx="5378548" cy="3459579"/>
          </a:xfrm>
        </p:spPr>
      </p:pic>
      <p:sp>
        <p:nvSpPr>
          <p:cNvPr id="6" name="TextBox 5"/>
          <p:cNvSpPr txBox="1"/>
          <p:nvPr/>
        </p:nvSpPr>
        <p:spPr>
          <a:xfrm>
            <a:off x="4781165" y="1458654"/>
            <a:ext cx="29365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u="sng" dirty="0" smtClean="0"/>
              <a:t>Reduce PCR Chimera</a:t>
            </a:r>
            <a:endParaRPr lang="en-US" sz="2500" b="1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1" y="2852686"/>
            <a:ext cx="3800475" cy="2152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605" y="5037244"/>
            <a:ext cx="153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Real-Time PCR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793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07" y="2201098"/>
            <a:ext cx="3819282" cy="35697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19" y="2355113"/>
            <a:ext cx="4075308" cy="34881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4782" y="517496"/>
            <a:ext cx="10515600" cy="1325563"/>
          </a:xfrm>
        </p:spPr>
        <p:txBody>
          <a:bodyPr/>
          <a:lstStyle/>
          <a:p>
            <a:r>
              <a:rPr lang="en-US" dirty="0" smtClean="0"/>
              <a:t>Quick-16S™ NGS Library Prep Kit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39905" y="1452161"/>
            <a:ext cx="45464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u="sng" dirty="0" smtClean="0"/>
              <a:t>Improve Phylogenetic Coverage</a:t>
            </a:r>
            <a:endParaRPr lang="en-US" sz="2500" b="1" u="sng" dirty="0"/>
          </a:p>
        </p:txBody>
      </p:sp>
    </p:spTree>
    <p:extLst>
      <p:ext uri="{BB962C8B-B14F-4D97-AF65-F5344CB8AC3E}">
        <p14:creationId xmlns="" xmlns:p14="http://schemas.microsoft.com/office/powerpoint/2010/main" val="4900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644" y="528781"/>
            <a:ext cx="11030893" cy="558329"/>
          </a:xfrm>
        </p:spPr>
        <p:txBody>
          <a:bodyPr/>
          <a:lstStyle/>
          <a:p>
            <a:pPr algn="ctr"/>
            <a:r>
              <a:rPr lang="en-US" sz="2500" b="1" dirty="0" smtClean="0"/>
              <a:t>Bring Absolute Quantification To Microbiome Measurements</a:t>
            </a:r>
            <a:endParaRPr lang="en-US" sz="2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43550" y="1525470"/>
            <a:ext cx="83066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u="sng" dirty="0" smtClean="0">
                <a:solidFill>
                  <a:srgbClr val="EB0000"/>
                </a:solidFill>
              </a:rPr>
              <a:t>For a microbial community, </a:t>
            </a:r>
            <a:br>
              <a:rPr lang="en-US" sz="2500" u="sng" dirty="0" smtClean="0">
                <a:solidFill>
                  <a:srgbClr val="EB0000"/>
                </a:solidFill>
              </a:rPr>
            </a:br>
            <a:r>
              <a:rPr lang="en-US" sz="2500" u="sng" dirty="0" smtClean="0">
                <a:solidFill>
                  <a:srgbClr val="EB0000"/>
                </a:solidFill>
              </a:rPr>
              <a:t>both percentage abundance and absolute abundance matter!</a:t>
            </a:r>
            <a:endParaRPr lang="en-US" sz="2500" u="sng" dirty="0">
              <a:solidFill>
                <a:srgbClr val="EB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01575" y="3199355"/>
            <a:ext cx="6628962" cy="1460172"/>
            <a:chOff x="5101575" y="3199355"/>
            <a:chExt cx="6628962" cy="1460172"/>
          </a:xfrm>
        </p:grpSpPr>
        <p:sp>
          <p:nvSpPr>
            <p:cNvPr id="31" name="Rectangle 30"/>
            <p:cNvSpPr/>
            <p:nvPr/>
          </p:nvSpPr>
          <p:spPr>
            <a:xfrm>
              <a:off x="6385280" y="3199355"/>
              <a:ext cx="3934731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dirty="0" err="1" smtClean="0"/>
                <a:t>BioPool</a:t>
              </a:r>
              <a:r>
                <a:rPr lang="en-US" sz="2500" dirty="0" smtClean="0"/>
                <a:t>™ Spike-in Standards </a:t>
              </a:r>
              <a:endParaRPr lang="en-US" sz="25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01575" y="4290195"/>
              <a:ext cx="2232278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In situ </a:t>
              </a:r>
              <a:r>
                <a:rPr lang="en-US" dirty="0" smtClean="0"/>
                <a:t>Quality Control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05405" y="4290195"/>
              <a:ext cx="3525132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Absolute Abundance Quantification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6385280" y="3676409"/>
              <a:ext cx="1052089" cy="584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9078467" y="3699100"/>
              <a:ext cx="984407" cy="562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1091913" y="3504393"/>
            <a:ext cx="24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Real time PCR??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Lots of additional work!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7594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3692"/>
            <a:ext cx="10515600" cy="1325563"/>
          </a:xfrm>
        </p:spPr>
        <p:txBody>
          <a:bodyPr/>
          <a:lstStyle/>
          <a:p>
            <a:pPr algn="ctr"/>
            <a:r>
              <a:rPr lang="en-US" sz="2500" b="1" dirty="0" smtClean="0"/>
              <a:t>Case Study: how many microbial cells are there in 10 mg stool?</a:t>
            </a:r>
            <a:endParaRPr lang="en-US" sz="25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865943"/>
            <a:ext cx="4402248" cy="3594892"/>
            <a:chOff x="0" y="1945071"/>
            <a:chExt cx="4402248" cy="3594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62017" t="29291" r="16015" b="25280"/>
            <a:stretch/>
          </p:blipFill>
          <p:spPr>
            <a:xfrm>
              <a:off x="1723932" y="1945071"/>
              <a:ext cx="2678316" cy="311545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588129" y="5078298"/>
              <a:ext cx="16024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/>
                <a:t>With Spike-in Standard</a:t>
              </a:r>
            </a:p>
            <a:p>
              <a:pPr algn="ctr"/>
              <a:r>
                <a:rPr lang="en-US" sz="1200" i="1" dirty="0" smtClean="0"/>
                <a:t>(1x 10</a:t>
              </a:r>
              <a:r>
                <a:rPr lang="en-US" sz="1200" i="1" baseline="30000" dirty="0" smtClean="0"/>
                <a:t>8</a:t>
              </a:r>
              <a:r>
                <a:rPr lang="en-US" sz="1200" i="1" dirty="0" smtClean="0"/>
                <a:t> cells)</a:t>
              </a:r>
              <a:endParaRPr lang="en-US" sz="1200" i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307472" y="4263289"/>
              <a:ext cx="41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40123"/>
              <a:ext cx="14081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 err="1" smtClean="0"/>
                <a:t>Imtechella</a:t>
              </a:r>
              <a:r>
                <a:rPr lang="en-US" i="1" dirty="0"/>
                <a:t/>
              </a:r>
              <a:br>
                <a:rPr lang="en-US" i="1" dirty="0"/>
              </a:br>
              <a:r>
                <a:rPr lang="en-US" i="1" dirty="0" err="1" smtClean="0"/>
                <a:t>halotolerans</a:t>
              </a:r>
              <a:r>
                <a:rPr lang="en-US" i="1" dirty="0" smtClean="0"/>
                <a:t> </a:t>
              </a:r>
              <a:endParaRPr lang="en-US" i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88260" y="5078298"/>
              <a:ext cx="638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Control</a:t>
              </a:r>
              <a:endParaRPr lang="en-US" sz="1200" i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21040" y="2988209"/>
            <a:ext cx="2951430" cy="369332"/>
            <a:chOff x="4621040" y="3067337"/>
            <a:chExt cx="2951430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4753556" y="3067337"/>
              <a:ext cx="2705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Subtract the </a:t>
              </a:r>
              <a:r>
                <a:rPr lang="en-US" dirty="0"/>
                <a:t>s</a:t>
              </a:r>
              <a:r>
                <a:rPr lang="en-US" dirty="0" smtClean="0"/>
                <a:t>pike-in </a:t>
              </a:r>
              <a:r>
                <a:rPr lang="en-US" dirty="0"/>
                <a:t>t</a:t>
              </a:r>
              <a:r>
                <a:rPr lang="en-US" dirty="0" smtClean="0"/>
                <a:t>axon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621040" y="3428511"/>
              <a:ext cx="2951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7697710" y="1865943"/>
            <a:ext cx="2771869" cy="3594892"/>
            <a:chOff x="7697710" y="1945071"/>
            <a:chExt cx="2771869" cy="359489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/>
            <a:srcRect l="29233" t="29291" r="48861" b="25280"/>
            <a:stretch/>
          </p:blipFill>
          <p:spPr>
            <a:xfrm>
              <a:off x="7798807" y="1945071"/>
              <a:ext cx="2670772" cy="3115452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697710" y="5078298"/>
              <a:ext cx="16024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/>
                <a:t>With Spike-in Standard</a:t>
              </a:r>
            </a:p>
            <a:p>
              <a:pPr algn="ctr"/>
              <a:r>
                <a:rPr lang="en-US" sz="1200" i="1" dirty="0" smtClean="0"/>
                <a:t>(1x 10</a:t>
              </a:r>
              <a:r>
                <a:rPr lang="en-US" sz="1200" i="1" baseline="30000" dirty="0" smtClean="0"/>
                <a:t>8</a:t>
              </a:r>
              <a:r>
                <a:rPr lang="en-US" sz="1200" i="1" dirty="0" smtClean="0"/>
                <a:t> cells)</a:t>
              </a:r>
              <a:endParaRPr lang="en-US" sz="1200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97841" y="5170630"/>
              <a:ext cx="638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Control</a:t>
              </a:r>
              <a:endParaRPr lang="en-US" sz="1200" i="1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018923" y="1094174"/>
            <a:ext cx="870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10</a:t>
            </a:r>
            <a:r>
              <a:rPr lang="en-US" baseline="30000" dirty="0" smtClean="0"/>
              <a:t>8</a:t>
            </a:r>
            <a:r>
              <a:rPr lang="en-US" dirty="0" smtClean="0"/>
              <a:t> cells of </a:t>
            </a:r>
            <a:r>
              <a:rPr lang="en-US" b="1" u="sng" dirty="0" err="1" smtClean="0"/>
              <a:t>BioPool</a:t>
            </a:r>
            <a:r>
              <a:rPr lang="en-US" b="1" u="sng" dirty="0" smtClean="0"/>
              <a:t>™ Spike-in Standard </a:t>
            </a:r>
            <a:r>
              <a:rPr lang="en-US" dirty="0" smtClean="0"/>
              <a:t>into 10 mg stool and perform 16S sequencing.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06195" y="5570942"/>
            <a:ext cx="9735613" cy="583676"/>
            <a:chOff x="1106195" y="5650070"/>
            <a:chExt cx="9735613" cy="583676"/>
          </a:xfrm>
        </p:grpSpPr>
        <p:grpSp>
          <p:nvGrpSpPr>
            <p:cNvPr id="7" name="Group 6"/>
            <p:cNvGrpSpPr/>
            <p:nvPr/>
          </p:nvGrpSpPr>
          <p:grpSpPr>
            <a:xfrm>
              <a:off x="1106195" y="5775670"/>
              <a:ext cx="9735613" cy="378385"/>
              <a:chOff x="1106195" y="5775670"/>
              <a:chExt cx="9735613" cy="37838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106195" y="5775670"/>
                <a:ext cx="436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~6% of reads belongs to </a:t>
                </a:r>
                <a:r>
                  <a:rPr lang="en-US" i="1" dirty="0" smtClean="0"/>
                  <a:t>I. </a:t>
                </a:r>
                <a:r>
                  <a:rPr lang="en-US" i="1" dirty="0" err="1" smtClean="0"/>
                  <a:t>halotolerans</a:t>
                </a:r>
                <a:r>
                  <a:rPr lang="en-US" i="1" dirty="0" smtClean="0"/>
                  <a:t> (10</a:t>
                </a:r>
                <a:r>
                  <a:rPr lang="en-US" i="1" baseline="30000" dirty="0" smtClean="0"/>
                  <a:t>8</a:t>
                </a:r>
                <a:r>
                  <a:rPr lang="en-US" i="1" dirty="0" smtClean="0"/>
                  <a:t>)</a:t>
                </a:r>
                <a:endParaRPr lang="en-US" dirty="0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5323438" y="5963492"/>
                <a:ext cx="9219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6665793" y="5784723"/>
                <a:ext cx="4176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~ 1.54x10</a:t>
                </a:r>
                <a:r>
                  <a:rPr lang="en-US" baseline="30000" dirty="0" smtClean="0"/>
                  <a:t>9</a:t>
                </a:r>
                <a:r>
                  <a:rPr lang="en-US" dirty="0" smtClean="0"/>
                  <a:t> cells are present in 10mg stool.</a:t>
                </a:r>
                <a:endParaRPr lang="en-US" dirty="0"/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1106195" y="5650070"/>
              <a:ext cx="9617356" cy="5836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41644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2653" y="1053193"/>
            <a:ext cx="8495923" cy="1325563"/>
          </a:xfrm>
        </p:spPr>
        <p:txBody>
          <a:bodyPr/>
          <a:lstStyle/>
          <a:p>
            <a:pPr algn="ctr"/>
            <a:r>
              <a:rPr lang="en-US" dirty="0" smtClean="0"/>
              <a:t>Species-Level </a:t>
            </a:r>
            <a:r>
              <a:rPr lang="en-US" dirty="0"/>
              <a:t>R</a:t>
            </a:r>
            <a:r>
              <a:rPr lang="en-US" dirty="0" smtClean="0"/>
              <a:t>esolution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with Regular 16S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146" y="3639257"/>
            <a:ext cx="3969191" cy="57354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EB0000"/>
                </a:solidFill>
              </a:rPr>
              <a:t>Is it Possible?</a:t>
            </a:r>
            <a:endParaRPr lang="en-US" sz="4400" dirty="0">
              <a:solidFill>
                <a:srgbClr val="EB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46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:\combin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82" y="1797937"/>
            <a:ext cx="8548328" cy="38220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65638" y="6053172"/>
            <a:ext cx="800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 prep with Quick-16S™ kit using 16S V1-V2 primers; Illumina </a:t>
            </a:r>
            <a:r>
              <a:rPr lang="en-US" dirty="0" err="1" smtClean="0"/>
              <a:t>MiSeq</a:t>
            </a:r>
            <a:r>
              <a:rPr lang="en-US" dirty="0" smtClean="0"/>
              <a:t> 2x300bp.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67057" y="1690688"/>
            <a:ext cx="4399985" cy="4049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50339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Yes, if done in the right way!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614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65638" y="1047028"/>
          <a:ext cx="11384936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308"/>
                <a:gridCol w="967154"/>
                <a:gridCol w="1371600"/>
                <a:gridCol w="1286710"/>
                <a:gridCol w="1368567"/>
                <a:gridCol w="377392"/>
                <a:gridCol w="528216"/>
                <a:gridCol w="984738"/>
                <a:gridCol w="1383265"/>
                <a:gridCol w="1321806"/>
                <a:gridCol w="1385180"/>
              </a:tblGrid>
              <a:tr h="6098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 anchor="ctr"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Phylum</a:t>
                      </a:r>
                    </a:p>
                  </a:txBody>
                  <a:tcPr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Species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Zymo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Research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QIIME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GreenGenes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 anchor="ctr"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Phylum</a:t>
                      </a:r>
                    </a:p>
                  </a:txBody>
                  <a:tcPr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Species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Zymo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Research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QIIME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GreenGenes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Euryarchaeota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Methanobrevibacter</a:t>
                      </a:r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smithii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Firmicutes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Dialister</a:t>
                      </a:r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invisus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Actinobacteria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Bifidobacterium </a:t>
                      </a:r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adolescentis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Firmicutes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Eubacterium</a:t>
                      </a:r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rectale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Actinobacteria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Bifidobacterium angulatum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Firmicutes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Lactobacillus </a:t>
                      </a:r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fermentum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Actinobacteria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Bifidobacterium ruminantium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Fusobacteria</a:t>
                      </a: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Fusobacterium </a:t>
                      </a:r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nucleatum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Actinobacteria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Collinsella</a:t>
                      </a:r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aerofaciens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Lentisphaerae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Victivallis</a:t>
                      </a:r>
                      <a:endParaRPr lang="en-US" sz="1000" b="0" i="1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vadensis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Bacteroidetes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</a:t>
                      </a:r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fragilis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Proteobacterium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Bilophila</a:t>
                      </a:r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wadsworthia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Bacteroidetes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Prevotella</a:t>
                      </a:r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copri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Proteobacterium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Escherichia</a:t>
                      </a:r>
                      <a:b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coli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Bacteroidetes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Sphingobacteriaceae</a:t>
                      </a:r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sp.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Proteobacterium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Sutterella</a:t>
                      </a:r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wadsworthensis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Firmicutes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Catenibacterium</a:t>
                      </a:r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mitsuokai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Synergistetes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Pyramidobacter</a:t>
                      </a:r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piscolens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Firmicutes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Clostridium</a:t>
                      </a:r>
                      <a:b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difficile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B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Verrucomicrobia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7D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Akkermansia</a:t>
                      </a:r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muciniphila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5638" y="5663997"/>
            <a:ext cx="632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Species Identification: Zymo (20/20), QIIME + </a:t>
            </a:r>
            <a:r>
              <a:rPr lang="en-US" dirty="0" err="1" smtClean="0"/>
              <a:t>GreenGenes</a:t>
            </a:r>
            <a:r>
              <a:rPr lang="en-US" dirty="0" smtClean="0"/>
              <a:t> (6/20).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20571" y="389564"/>
            <a:ext cx="745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 </a:t>
            </a:r>
            <a:r>
              <a:rPr lang="en-US" sz="2800" b="1" dirty="0"/>
              <a:t>M</a:t>
            </a:r>
            <a:r>
              <a:rPr lang="en-US" sz="2800" b="1" dirty="0" smtClean="0"/>
              <a:t>ock </a:t>
            </a:r>
            <a:r>
              <a:rPr lang="en-US" sz="2800" b="1" dirty="0"/>
              <a:t>C</a:t>
            </a:r>
            <a:r>
              <a:rPr lang="en-US" sz="2800" b="1" dirty="0" smtClean="0"/>
              <a:t>ommunity of 20 Common Gut Microbes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5638" y="6053172"/>
            <a:ext cx="778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 prep with Quick-16S kit using 16S V3-V4 primers; Illumina </a:t>
            </a:r>
            <a:r>
              <a:rPr lang="en-US" dirty="0" err="1" smtClean="0"/>
              <a:t>MiSeq</a:t>
            </a:r>
            <a:r>
              <a:rPr lang="en-US" dirty="0" smtClean="0"/>
              <a:t> 2x300bp.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1616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0094" y="485727"/>
            <a:ext cx="63169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Zymo Research </a:t>
            </a:r>
            <a:r>
              <a:rPr lang="en-US" sz="3000" b="1" dirty="0" err="1" smtClean="0"/>
              <a:t>Microbiomics</a:t>
            </a:r>
            <a:r>
              <a:rPr lang="en-US" sz="3000" b="1" dirty="0" smtClean="0"/>
              <a:t> Portfolio</a:t>
            </a:r>
            <a:endParaRPr lang="en-US" sz="30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616712" y="1842417"/>
            <a:ext cx="10782678" cy="3282499"/>
            <a:chOff x="717248" y="1533470"/>
            <a:chExt cx="10782678" cy="3282499"/>
          </a:xfrm>
        </p:grpSpPr>
        <p:pic>
          <p:nvPicPr>
            <p:cNvPr id="4" name="Picture 3" descr="ZymoBIOMCS Workflow_v1.pdf - Adobe Reader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941" t="29205" r="5619" b="21786"/>
            <a:stretch/>
          </p:blipFill>
          <p:spPr>
            <a:xfrm>
              <a:off x="717248" y="1533470"/>
              <a:ext cx="10782678" cy="325924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644056" y="4477415"/>
              <a:ext cx="9290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Kits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37478" y="5295365"/>
            <a:ext cx="121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Accurate &amp;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Reliable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8572" y="5298898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Cold-Free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Preservation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2449" y="5298898"/>
            <a:ext cx="1131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Unbiased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Extraction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7859" y="526473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Quick &amp;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Simple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62435" y="5258026"/>
            <a:ext cx="1436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Species-Level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Resolution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64117" y="1133396"/>
            <a:ext cx="50878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The Complete </a:t>
            </a:r>
            <a:r>
              <a:rPr lang="en-US" sz="2500" b="1" dirty="0" err="1" smtClean="0"/>
              <a:t>Microbiomics</a:t>
            </a:r>
            <a:r>
              <a:rPr lang="en-US" sz="2500" b="1" dirty="0" smtClean="0"/>
              <a:t> Solution</a:t>
            </a:r>
            <a:endParaRPr lang="en-US" sz="2500" b="1" dirty="0"/>
          </a:p>
        </p:txBody>
      </p:sp>
    </p:spTree>
    <p:extLst>
      <p:ext uri="{BB962C8B-B14F-4D97-AF65-F5344CB8AC3E}">
        <p14:creationId xmlns="" xmlns:p14="http://schemas.microsoft.com/office/powerpoint/2010/main" val="182240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7796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4063"/>
            <a:ext cx="10515600" cy="1325563"/>
          </a:xfrm>
        </p:spPr>
        <p:txBody>
          <a:bodyPr/>
          <a:lstStyle/>
          <a:p>
            <a:r>
              <a:rPr lang="en-US" dirty="0" smtClean="0"/>
              <a:t>The Key to Species Level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16S amplification regions: V1-V2, V1-V3, V3-V4</a:t>
            </a:r>
          </a:p>
          <a:p>
            <a:endParaRPr lang="en-US" dirty="0" smtClean="0"/>
          </a:p>
          <a:p>
            <a:r>
              <a:rPr lang="en-US" dirty="0" smtClean="0"/>
              <a:t>Read error correction with Dada2</a:t>
            </a:r>
          </a:p>
          <a:p>
            <a:endParaRPr lang="en-US" dirty="0" smtClean="0"/>
          </a:p>
          <a:p>
            <a:r>
              <a:rPr lang="en-US" dirty="0" smtClean="0"/>
              <a:t>Taxonomy prediction algorithm</a:t>
            </a:r>
          </a:p>
          <a:p>
            <a:endParaRPr lang="en-US" dirty="0" smtClean="0"/>
          </a:p>
          <a:p>
            <a:r>
              <a:rPr lang="en-US" dirty="0" smtClean="0"/>
              <a:t>Well-curated reference databases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80655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34" y="2304425"/>
            <a:ext cx="11353800" cy="132556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/>
              <a:t>1. </a:t>
            </a:r>
            <a:r>
              <a:rPr lang="en-US" dirty="0" err="1"/>
              <a:t>Microbiomics</a:t>
            </a:r>
            <a:r>
              <a:rPr lang="en-US" dirty="0"/>
              <a:t>, Macro-Bias</a:t>
            </a:r>
          </a:p>
        </p:txBody>
      </p:sp>
    </p:spTree>
    <p:extLst>
      <p:ext uri="{BB962C8B-B14F-4D97-AF65-F5344CB8AC3E}">
        <p14:creationId xmlns="" xmlns:p14="http://schemas.microsoft.com/office/powerpoint/2010/main" val="323169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5783"/>
            <a:ext cx="10515600" cy="1325563"/>
          </a:xfrm>
        </p:spPr>
        <p:txBody>
          <a:bodyPr/>
          <a:lstStyle/>
          <a:p>
            <a:r>
              <a:rPr lang="en-US" dirty="0" smtClean="0"/>
              <a:t>Shotgun Metagenomics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Incomplete database</a:t>
            </a:r>
          </a:p>
          <a:p>
            <a:endParaRPr lang="en-US" dirty="0" smtClean="0"/>
          </a:p>
          <a:p>
            <a:r>
              <a:rPr lang="en-US" dirty="0" smtClean="0"/>
              <a:t>High false positive rate</a:t>
            </a:r>
          </a:p>
          <a:p>
            <a:endParaRPr lang="en-US" dirty="0" smtClean="0"/>
          </a:p>
          <a:p>
            <a:r>
              <a:rPr lang="en-US" u="sng" dirty="0" smtClean="0"/>
              <a:t>Host DNA prevalence</a:t>
            </a:r>
            <a:endParaRPr lang="en-US" u="sng" dirty="0"/>
          </a:p>
        </p:txBody>
      </p:sp>
    </p:spTree>
    <p:extLst>
      <p:ext uri="{BB962C8B-B14F-4D97-AF65-F5344CB8AC3E}">
        <p14:creationId xmlns="" xmlns:p14="http://schemas.microsoft.com/office/powerpoint/2010/main" val="20135709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HostZERO</a:t>
            </a:r>
            <a:r>
              <a:rPr lang="en-US" dirty="0" smtClean="0"/>
              <a:t>™ Microbial DNA Kit</a:t>
            </a:r>
            <a:endParaRPr lang="en-US" dirty="0"/>
          </a:p>
        </p:txBody>
      </p:sp>
      <p:grpSp>
        <p:nvGrpSpPr>
          <p:cNvPr id="3" name="Group 36"/>
          <p:cNvGrpSpPr/>
          <p:nvPr/>
        </p:nvGrpSpPr>
        <p:grpSpPr>
          <a:xfrm>
            <a:off x="7982798" y="5043575"/>
            <a:ext cx="2813549" cy="249547"/>
            <a:chOff x="8015004" y="5378809"/>
            <a:chExt cx="2813549" cy="249547"/>
          </a:xfrm>
        </p:grpSpPr>
        <p:sp>
          <p:nvSpPr>
            <p:cNvPr id="31" name="TextBox 30"/>
            <p:cNvSpPr txBox="1"/>
            <p:nvPr/>
          </p:nvSpPr>
          <p:spPr>
            <a:xfrm>
              <a:off x="8015004" y="5382135"/>
              <a:ext cx="9172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No Treatment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87173" y="5378809"/>
              <a:ext cx="7008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HostZERO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474142" y="5380939"/>
              <a:ext cx="7280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Supplier Q</a:t>
              </a:r>
              <a:endParaRPr lang="en-US" sz="1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8027" y="5380938"/>
              <a:ext cx="7505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Supplier M</a:t>
              </a:r>
              <a:endParaRPr lang="en-US" sz="1000" dirty="0"/>
            </a:p>
          </p:txBody>
        </p:sp>
      </p:grpSp>
      <p:grpSp>
        <p:nvGrpSpPr>
          <p:cNvPr id="6" name="Group 2"/>
          <p:cNvGrpSpPr/>
          <p:nvPr/>
        </p:nvGrpSpPr>
        <p:grpSpPr>
          <a:xfrm>
            <a:off x="439049" y="1506022"/>
            <a:ext cx="3277562" cy="3880790"/>
            <a:chOff x="439049" y="1506022"/>
            <a:chExt cx="3277562" cy="3880790"/>
          </a:xfrm>
        </p:grpSpPr>
        <p:graphicFrame>
          <p:nvGraphicFramePr>
            <p:cNvPr id="4" name="Chart 3"/>
            <p:cNvGraphicFramePr/>
            <p:nvPr>
              <p:extLst/>
            </p:nvPr>
          </p:nvGraphicFramePr>
          <p:xfrm>
            <a:off x="439049" y="1925495"/>
            <a:ext cx="3183890" cy="32185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1" name="Group 35"/>
            <p:cNvGrpSpPr/>
            <p:nvPr/>
          </p:nvGrpSpPr>
          <p:grpSpPr>
            <a:xfrm>
              <a:off x="624219" y="5075109"/>
              <a:ext cx="2813549" cy="249547"/>
              <a:chOff x="620917" y="5455021"/>
              <a:chExt cx="2813549" cy="24954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20917" y="5458347"/>
                <a:ext cx="9172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No Treatment</a:t>
                </a:r>
                <a:endParaRPr lang="en-US" sz="10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493086" y="5455021"/>
                <a:ext cx="7008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 smtClean="0"/>
                  <a:t>HostZERO</a:t>
                </a:r>
                <a:endParaRPr lang="en-US" sz="10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080055" y="5457151"/>
                <a:ext cx="7280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Supplier Q</a:t>
                </a:r>
                <a:endParaRPr lang="en-US" sz="10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683940" y="5457150"/>
                <a:ext cx="7505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Supplier M</a:t>
                </a:r>
                <a:endParaRPr lang="en-US" sz="10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677830" y="1506022"/>
              <a:ext cx="3038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Deplete the most host DNA</a:t>
              </a:r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550511" y="2254523"/>
              <a:ext cx="572891" cy="313228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43"/>
          <p:cNvGrpSpPr/>
          <p:nvPr/>
        </p:nvGrpSpPr>
        <p:grpSpPr>
          <a:xfrm>
            <a:off x="4321959" y="1512822"/>
            <a:ext cx="3365374" cy="3852559"/>
            <a:chOff x="4321959" y="1512822"/>
            <a:chExt cx="3365374" cy="3852559"/>
          </a:xfrm>
        </p:grpSpPr>
        <p:graphicFrame>
          <p:nvGraphicFramePr>
            <p:cNvPr id="5" name="Chart 4"/>
            <p:cNvGraphicFramePr/>
            <p:nvPr>
              <p:extLst/>
            </p:nvPr>
          </p:nvGraphicFramePr>
          <p:xfrm>
            <a:off x="4321959" y="2181885"/>
            <a:ext cx="3164205" cy="29405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3" name="Group 34"/>
            <p:cNvGrpSpPr/>
            <p:nvPr/>
          </p:nvGrpSpPr>
          <p:grpSpPr>
            <a:xfrm>
              <a:off x="4531793" y="5046871"/>
              <a:ext cx="2813549" cy="249547"/>
              <a:chOff x="4502987" y="4717270"/>
              <a:chExt cx="2813549" cy="24954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02987" y="4720596"/>
                <a:ext cx="9172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No Treatment</a:t>
                </a:r>
                <a:endParaRPr lang="en-US" sz="10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75156" y="4717270"/>
                <a:ext cx="7008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 smtClean="0"/>
                  <a:t>HostZERO</a:t>
                </a:r>
                <a:endParaRPr lang="en-US" sz="10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962125" y="4719400"/>
                <a:ext cx="7280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Supplier Q</a:t>
                </a:r>
                <a:endParaRPr lang="en-US" sz="10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566010" y="4719399"/>
                <a:ext cx="7505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Supplier M</a:t>
                </a:r>
                <a:endParaRPr lang="en-US" sz="1000" dirty="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4504667" y="1512822"/>
              <a:ext cx="3182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Keep the most Bacterial DNA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449032" y="2233092"/>
              <a:ext cx="572891" cy="313228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44"/>
          <p:cNvGrpSpPr/>
          <p:nvPr/>
        </p:nvGrpSpPr>
        <p:grpSpPr>
          <a:xfrm>
            <a:off x="8024465" y="1495269"/>
            <a:ext cx="3967433" cy="3798902"/>
            <a:chOff x="8024465" y="1495269"/>
            <a:chExt cx="3967433" cy="3798902"/>
          </a:xfrm>
        </p:grpSpPr>
        <p:grpSp>
          <p:nvGrpSpPr>
            <p:cNvPr id="35" name="Group 5"/>
            <p:cNvGrpSpPr/>
            <p:nvPr/>
          </p:nvGrpSpPr>
          <p:grpSpPr>
            <a:xfrm>
              <a:off x="8328930" y="2162488"/>
              <a:ext cx="3589650" cy="2864986"/>
              <a:chOff x="0" y="0"/>
              <a:chExt cx="3589958" cy="350799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r="91787" b="10007"/>
              <a:stretch/>
            </p:blipFill>
            <p:spPr>
              <a:xfrm>
                <a:off x="0" y="23751"/>
                <a:ext cx="408940" cy="348424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/>
              <a:srcRect l="33765" r="58022" b="10007"/>
              <a:stretch/>
            </p:blipFill>
            <p:spPr>
              <a:xfrm>
                <a:off x="641268" y="11875"/>
                <a:ext cx="406400" cy="348424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/>
              <a:srcRect l="58795" r="32992" b="10007"/>
              <a:stretch/>
            </p:blipFill>
            <p:spPr>
              <a:xfrm>
                <a:off x="1223158" y="11875"/>
                <a:ext cx="406400" cy="3484245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/>
              <a:srcRect l="83173" r="8614" b="10007"/>
              <a:stretch/>
            </p:blipFill>
            <p:spPr>
              <a:xfrm>
                <a:off x="1757548" y="0"/>
                <a:ext cx="406400" cy="3484245"/>
              </a:xfrm>
              <a:prstGeom prst="rect">
                <a:avLst/>
              </a:prstGeom>
            </p:spPr>
          </p:pic>
          <p:grpSp>
            <p:nvGrpSpPr>
              <p:cNvPr id="36" name="Group 10"/>
              <p:cNvGrpSpPr/>
              <p:nvPr/>
            </p:nvGrpSpPr>
            <p:grpSpPr>
              <a:xfrm>
                <a:off x="2078182" y="90974"/>
                <a:ext cx="1462388" cy="295419"/>
                <a:chOff x="0" y="-15904"/>
                <a:chExt cx="1462388" cy="295419"/>
              </a:xfrm>
            </p:grpSpPr>
            <p:sp>
              <p:nvSpPr>
                <p:cNvPr id="21" name="TextBox 18"/>
                <p:cNvSpPr txBox="1"/>
                <p:nvPr/>
              </p:nvSpPr>
              <p:spPr>
                <a:xfrm>
                  <a:off x="220262" y="-15904"/>
                  <a:ext cx="1242126" cy="295419"/>
                </a:xfrm>
                <a:prstGeom prst="rect">
                  <a:avLst/>
                </a:prstGeom>
                <a:solidFill>
                  <a:schemeClr val="lt1"/>
                </a:solidFill>
                <a:ln w="9525" cmpd="sng">
                  <a:solidFill>
                    <a:schemeClr val="bg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i="1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Haemophilus </a:t>
                  </a:r>
                  <a:r>
                    <a:rPr lang="en-US" sz="8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(Gram -)</a:t>
                  </a:r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0" y="130628"/>
                  <a:ext cx="274320" cy="0"/>
                </a:xfrm>
                <a:prstGeom prst="straightConnector1">
                  <a:avLst/>
                </a:prstGeom>
                <a:ln w="19050">
                  <a:solidFill>
                    <a:sysClr val="windowText" lastClr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11"/>
              <p:cNvGrpSpPr/>
              <p:nvPr/>
            </p:nvGrpSpPr>
            <p:grpSpPr>
              <a:xfrm>
                <a:off x="2078182" y="1281616"/>
                <a:ext cx="1511776" cy="290665"/>
                <a:chOff x="0" y="-12794"/>
                <a:chExt cx="1511776" cy="290665"/>
              </a:xfrm>
            </p:grpSpPr>
            <p:sp>
              <p:nvSpPr>
                <p:cNvPr id="19" name="TextBox 12"/>
                <p:cNvSpPr txBox="1"/>
                <p:nvPr/>
              </p:nvSpPr>
              <p:spPr>
                <a:xfrm>
                  <a:off x="200353" y="-12794"/>
                  <a:ext cx="1311423" cy="290665"/>
                </a:xfrm>
                <a:prstGeom prst="rect">
                  <a:avLst/>
                </a:prstGeom>
                <a:solidFill>
                  <a:schemeClr val="lt1"/>
                </a:solidFill>
                <a:ln w="9525" cmpd="sng">
                  <a:solidFill>
                    <a:schemeClr val="bg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i="1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Streptococcus</a:t>
                  </a:r>
                  <a:r>
                    <a:rPr lang="en-US" sz="8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 (Gram +)</a:t>
                  </a:r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0" y="130629"/>
                  <a:ext cx="274320" cy="0"/>
                </a:xfrm>
                <a:prstGeom prst="straightConnector1">
                  <a:avLst/>
                </a:prstGeom>
                <a:ln w="19050">
                  <a:solidFill>
                    <a:sysClr val="windowText" lastClr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12"/>
              <p:cNvGrpSpPr/>
              <p:nvPr/>
            </p:nvGrpSpPr>
            <p:grpSpPr>
              <a:xfrm>
                <a:off x="2090060" y="2520797"/>
                <a:ext cx="1292722" cy="290195"/>
                <a:chOff x="2091276" y="3216706"/>
                <a:chExt cx="1299170" cy="382693"/>
              </a:xfrm>
            </p:grpSpPr>
            <p:sp>
              <p:nvSpPr>
                <p:cNvPr id="17" name="TextBox 21"/>
                <p:cNvSpPr txBox="1"/>
                <p:nvPr/>
              </p:nvSpPr>
              <p:spPr>
                <a:xfrm>
                  <a:off x="2311170" y="3216706"/>
                  <a:ext cx="1079276" cy="382693"/>
                </a:xfrm>
                <a:prstGeom prst="rect">
                  <a:avLst/>
                </a:prstGeom>
                <a:solidFill>
                  <a:schemeClr val="lt1"/>
                </a:solidFill>
                <a:ln w="9525" cmpd="sng">
                  <a:solidFill>
                    <a:schemeClr val="bg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i="1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Prevotella </a:t>
                  </a:r>
                  <a:r>
                    <a:rPr lang="en-US" sz="8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(Gram -)</a:t>
                  </a:r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2091276" y="3408873"/>
                  <a:ext cx="275612" cy="0"/>
                </a:xfrm>
                <a:prstGeom prst="straightConnector1">
                  <a:avLst/>
                </a:prstGeom>
                <a:ln w="19050">
                  <a:solidFill>
                    <a:sysClr val="windowText" lastClr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13"/>
              <p:cNvGrpSpPr/>
              <p:nvPr/>
            </p:nvGrpSpPr>
            <p:grpSpPr>
              <a:xfrm>
                <a:off x="1436914" y="3031247"/>
                <a:ext cx="1845602" cy="290195"/>
                <a:chOff x="1434185" y="3868512"/>
                <a:chExt cx="1856018" cy="382693"/>
              </a:xfrm>
            </p:grpSpPr>
            <p:sp>
              <p:nvSpPr>
                <p:cNvPr id="15" name="TextBox 24"/>
                <p:cNvSpPr txBox="1"/>
                <p:nvPr/>
              </p:nvSpPr>
              <p:spPr>
                <a:xfrm>
                  <a:off x="2311055" y="3868512"/>
                  <a:ext cx="979148" cy="382693"/>
                </a:xfrm>
                <a:prstGeom prst="rect">
                  <a:avLst/>
                </a:prstGeom>
                <a:solidFill>
                  <a:schemeClr val="lt1"/>
                </a:solidFill>
                <a:ln w="9525" cmpd="sng">
                  <a:solidFill>
                    <a:schemeClr val="bg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i="1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Rothia </a:t>
                  </a:r>
                  <a:r>
                    <a:rPr lang="en-US" sz="8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(Gram +)</a:t>
                  </a:r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1434185" y="4060864"/>
                  <a:ext cx="937186" cy="0"/>
                </a:xfrm>
                <a:prstGeom prst="straightConnector1">
                  <a:avLst/>
                </a:prstGeom>
                <a:ln w="19050">
                  <a:solidFill>
                    <a:sysClr val="windowText" lastClr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TextBox 39"/>
            <p:cNvSpPr txBox="1"/>
            <p:nvPr/>
          </p:nvSpPr>
          <p:spPr>
            <a:xfrm>
              <a:off x="8024465" y="1495269"/>
              <a:ext cx="3967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Preserve the best Microbiome Profile</a:t>
              </a:r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896186" y="2142725"/>
              <a:ext cx="572891" cy="315144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0870145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5"/>
            <a:ext cx="10914185" cy="1325563"/>
          </a:xfrm>
        </p:spPr>
        <p:txBody>
          <a:bodyPr/>
          <a:lstStyle/>
          <a:p>
            <a:r>
              <a:rPr lang="en-US" sz="3000" b="1" dirty="0" smtClean="0"/>
              <a:t>Pitfall 4: All mechanical lysis methods are the same.</a:t>
            </a:r>
            <a:endParaRPr lang="en-US" sz="3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95"/>
            <a:ext cx="10515600" cy="4965089"/>
          </a:xfrm>
        </p:spPr>
        <p:txBody>
          <a:bodyPr/>
          <a:lstStyle/>
          <a:p>
            <a:r>
              <a:rPr lang="en-US" dirty="0" smtClean="0"/>
              <a:t>Bead size and material matters!</a:t>
            </a:r>
          </a:p>
          <a:p>
            <a:pPr lvl="1"/>
            <a:r>
              <a:rPr lang="en-US" dirty="0" smtClean="0"/>
              <a:t>Small beads lyse small cells, big beads lyse big cells.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 all bead beaters work!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inear motion never works; prefer figure-8 or other chaotic motion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Optimum bead beating conditions varies from machine to machine.</a:t>
            </a:r>
          </a:p>
          <a:p>
            <a:pPr lvl="1"/>
            <a:r>
              <a:rPr lang="en-US" dirty="0"/>
              <a:t>Precellys-24, 3 min; </a:t>
            </a:r>
            <a:r>
              <a:rPr lang="en-US" dirty="0" smtClean="0"/>
              <a:t>Fastprep-24, 5 min</a:t>
            </a:r>
            <a:r>
              <a:rPr lang="en-US" dirty="0"/>
              <a:t>; </a:t>
            </a:r>
            <a:r>
              <a:rPr lang="en-US" dirty="0" smtClean="0"/>
              <a:t>Disruptor Genie, 20-30 min.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performance of some equipment can deteriorate over time.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3650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69683" y="664703"/>
            <a:ext cx="96683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/>
              <a:t>Example 1: Even leaders reported </a:t>
            </a:r>
            <a:r>
              <a:rPr lang="en-US" sz="3000" dirty="0"/>
              <a:t>contradictory results!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4172" y="918618"/>
            <a:ext cx="10399363" cy="5424541"/>
            <a:chOff x="804172" y="918618"/>
            <a:chExt cx="10399363" cy="5424541"/>
          </a:xfrm>
        </p:grpSpPr>
        <p:sp>
          <p:nvSpPr>
            <p:cNvPr id="6" name="TextBox 5"/>
            <p:cNvSpPr txBox="1"/>
            <p:nvPr/>
          </p:nvSpPr>
          <p:spPr>
            <a:xfrm>
              <a:off x="1669143" y="5943049"/>
              <a:ext cx="58057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itchFamily="34" charset="0"/>
                  <a:cs typeface="Arial" pitchFamily="34" charset="0"/>
                </a:rPr>
                <a:t>The figure was adapted from:</a:t>
              </a:r>
            </a:p>
            <a:p>
              <a:r>
                <a:rPr lang="en-US" sz="1000" dirty="0">
                  <a:latin typeface="Arial" pitchFamily="34" charset="0"/>
                  <a:cs typeface="Arial" pitchFamily="34" charset="0"/>
                </a:rPr>
                <a:t>"Here's the Poop on Getting Your Gut Microbiome Analyzed." </a:t>
              </a:r>
              <a:r>
                <a:rPr lang="en-US" sz="1000" i="1" dirty="0">
                  <a:latin typeface="Arial" pitchFamily="34" charset="0"/>
                  <a:cs typeface="Arial" pitchFamily="34" charset="0"/>
                </a:rPr>
                <a:t>Science News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 2014.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172" y="918618"/>
              <a:ext cx="10399363" cy="4652148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561171" y="2234225"/>
              <a:ext cx="5531004" cy="2337774"/>
              <a:chOff x="1561171" y="2234225"/>
              <a:chExt cx="5531004" cy="2337774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561171" y="2297150"/>
                <a:ext cx="591014" cy="227484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382352" y="2234225"/>
                <a:ext cx="709823" cy="227484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6326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968" y="486007"/>
            <a:ext cx="10515600" cy="1325563"/>
          </a:xfrm>
        </p:spPr>
        <p:txBody>
          <a:bodyPr/>
          <a:lstStyle/>
          <a:p>
            <a:r>
              <a:rPr lang="en-US" sz="3500" dirty="0"/>
              <a:t>Example </a:t>
            </a:r>
            <a:r>
              <a:rPr lang="en-US" sz="3500" dirty="0" smtClean="0"/>
              <a:t>2: </a:t>
            </a:r>
            <a:r>
              <a:rPr lang="en-US" sz="3500" dirty="0"/>
              <a:t>HMP vs. </a:t>
            </a:r>
            <a:r>
              <a:rPr lang="en-US" sz="3500" dirty="0" err="1"/>
              <a:t>MetaHIT</a:t>
            </a:r>
            <a:r>
              <a:rPr lang="en-US" sz="3500" dirty="0"/>
              <a:t> in the Human Gut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250" y="6000750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analysis data were downloaded from the website of MetaPhlan2: </a:t>
            </a:r>
          </a:p>
          <a:p>
            <a:r>
              <a:rPr lang="en-US" sz="1200" dirty="0"/>
              <a:t>http://huttenhower.sph.harvard.edu/sites/default/files/gut.HMP+MH.healthy.txt</a:t>
            </a:r>
          </a:p>
        </p:txBody>
      </p:sp>
      <p:sp>
        <p:nvSpPr>
          <p:cNvPr id="7" name="Rectangle 6"/>
          <p:cNvSpPr/>
          <p:nvPr/>
        </p:nvSpPr>
        <p:spPr>
          <a:xfrm>
            <a:off x="7526260" y="3048456"/>
            <a:ext cx="361227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Biological or Technical?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873914"/>
            <a:ext cx="5865395" cy="48261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6096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9838" y="404813"/>
            <a:ext cx="713422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9363" y="3419475"/>
            <a:ext cx="719137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2835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468307" y="465852"/>
            <a:ext cx="9624414" cy="756168"/>
          </a:xfrm>
        </p:spPr>
        <p:txBody>
          <a:bodyPr/>
          <a:lstStyle/>
          <a:p>
            <a:r>
              <a:rPr lang="en-US" sz="4000" dirty="0"/>
              <a:t>Challenges in Microbiome Measurements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29" y="1250956"/>
            <a:ext cx="8775769" cy="51718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137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002978" y="1421109"/>
            <a:ext cx="8625048" cy="756168"/>
          </a:xfrm>
        </p:spPr>
        <p:txBody>
          <a:bodyPr/>
          <a:lstStyle/>
          <a:p>
            <a:r>
              <a:rPr lang="en-US" sz="4000" dirty="0"/>
              <a:t>“</a:t>
            </a:r>
            <a:r>
              <a:rPr lang="en-US" sz="4000" dirty="0" err="1" smtClean="0"/>
              <a:t>Microbiomics</a:t>
            </a:r>
            <a:r>
              <a:rPr lang="en-US" sz="4000" dirty="0" smtClean="0"/>
              <a:t>-Grade</a:t>
            </a:r>
            <a:r>
              <a:rPr lang="en-US" sz="4000" dirty="0"/>
              <a:t>” Kits/Reagents</a:t>
            </a:r>
          </a:p>
        </p:txBody>
      </p:sp>
      <p:grpSp>
        <p:nvGrpSpPr>
          <p:cNvPr id="4" name="Group 53"/>
          <p:cNvGrpSpPr/>
          <p:nvPr/>
        </p:nvGrpSpPr>
        <p:grpSpPr>
          <a:xfrm>
            <a:off x="2298596" y="2835753"/>
            <a:ext cx="2686050" cy="1068387"/>
            <a:chOff x="4833005" y="1368424"/>
            <a:chExt cx="2686050" cy="1068387"/>
          </a:xfrm>
        </p:grpSpPr>
        <p:sp>
          <p:nvSpPr>
            <p:cNvPr id="55" name="Rounded Rectangle 54"/>
            <p:cNvSpPr/>
            <p:nvPr/>
          </p:nvSpPr>
          <p:spPr>
            <a:xfrm>
              <a:off x="4833005" y="1368424"/>
              <a:ext cx="2686050" cy="1068387"/>
            </a:xfrm>
            <a:prstGeom prst="roundRect">
              <a:avLst>
                <a:gd name="adj" fmla="val 33334"/>
              </a:avLst>
            </a:prstGeom>
            <a:noFill/>
            <a:ln>
              <a:solidFill>
                <a:srgbClr val="008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72341" y="1652588"/>
              <a:ext cx="165141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Unbiased</a:t>
              </a:r>
            </a:p>
          </p:txBody>
        </p:sp>
      </p:grpSp>
      <p:grpSp>
        <p:nvGrpSpPr>
          <p:cNvPr id="5" name="Group 56"/>
          <p:cNvGrpSpPr/>
          <p:nvPr/>
        </p:nvGrpSpPr>
        <p:grpSpPr>
          <a:xfrm>
            <a:off x="6426073" y="2818291"/>
            <a:ext cx="3060864" cy="1103313"/>
            <a:chOff x="5153024" y="1255712"/>
            <a:chExt cx="3438525" cy="1103313"/>
          </a:xfrm>
        </p:grpSpPr>
        <p:sp>
          <p:nvSpPr>
            <p:cNvPr id="58" name="Rounded Rectangle 57"/>
            <p:cNvSpPr/>
            <p:nvPr/>
          </p:nvSpPr>
          <p:spPr>
            <a:xfrm>
              <a:off x="5153024" y="1255712"/>
              <a:ext cx="3438525" cy="1103313"/>
            </a:xfrm>
            <a:prstGeom prst="roundRect">
              <a:avLst>
                <a:gd name="adj" fmla="val 33334"/>
              </a:avLst>
            </a:prstGeom>
            <a:noFill/>
            <a:ln>
              <a:solidFill>
                <a:srgbClr val="008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55839" y="1290638"/>
              <a:ext cx="29781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/>
                <a:t>Free of  </a:t>
              </a:r>
            </a:p>
            <a:p>
              <a:pPr algn="ctr"/>
              <a:r>
                <a:rPr lang="en-US" sz="3000" dirty="0"/>
                <a:t>Contaminations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27803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1181</Words>
  <Application>Microsoft Office PowerPoint</Application>
  <PresentationFormat>Custom</PresentationFormat>
  <Paragraphs>368</Paragraphs>
  <Slides>42</Slides>
  <Notes>42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Improving the Accuracy and Reproducibility of Microbiome Measurements</vt:lpstr>
      <vt:lpstr>Acknowledgements</vt:lpstr>
      <vt:lpstr>Outline</vt:lpstr>
      <vt:lpstr>1. Microbiomics, Macro-Bias</vt:lpstr>
      <vt:lpstr>Example 1: Even leaders reported contradictory results!</vt:lpstr>
      <vt:lpstr>Example 2: HMP vs. MetaHIT in the Human Gut</vt:lpstr>
      <vt:lpstr>Slide 7</vt:lpstr>
      <vt:lpstr>Challenges in Microbiome Measurements</vt:lpstr>
      <vt:lpstr>“Microbiomics-Grade” Kits/Reagents</vt:lpstr>
      <vt:lpstr>2. Microbiome Standards</vt:lpstr>
      <vt:lpstr>Microbiome Standards: Mock Microbial Communities</vt:lpstr>
      <vt:lpstr>What can Microbiome Standards tell us?</vt:lpstr>
      <vt:lpstr>Yes! Microbiomics measurements can be very accurate!</vt:lpstr>
      <vt:lpstr>Slide 14</vt:lpstr>
      <vt:lpstr>Slide 15</vt:lpstr>
      <vt:lpstr>Slide 16</vt:lpstr>
      <vt:lpstr>What makes a good microbiome standard?</vt:lpstr>
      <vt:lpstr>Mimic Major Challenges in Microbiomics Workflows</vt:lpstr>
      <vt:lpstr>Accurate Composition and Negligible Contaminations</vt:lpstr>
      <vt:lpstr>Pitfalls in Microbiome Measurements</vt:lpstr>
      <vt:lpstr>Pitfall 1: Microbiome profiles are stable before DNA extraction</vt:lpstr>
      <vt:lpstr>Cold-Free Microbiome Sample Preservation with DNA/RNA Shield™</vt:lpstr>
      <vt:lpstr>Pitfall 2: Frozen samples are always save!</vt:lpstr>
      <vt:lpstr>Pitfall 3: Common DNA extraction kits are OK.</vt:lpstr>
      <vt:lpstr>Huge Variations Caused by DNA Extraction Alone!</vt:lpstr>
      <vt:lpstr>Slide 26</vt:lpstr>
      <vt:lpstr>Now it makes sense!</vt:lpstr>
      <vt:lpstr>Address Unsolved Challenges with New Tools</vt:lpstr>
      <vt:lpstr>Artifacts in 16S Library Preparation</vt:lpstr>
      <vt:lpstr>Quick-16S™ NGS Library Prep Kit</vt:lpstr>
      <vt:lpstr>Quick-16S™ NGS Library Prep Kit</vt:lpstr>
      <vt:lpstr>Bring Absolute Quantification To Microbiome Measurements</vt:lpstr>
      <vt:lpstr>Case Study: how many microbial cells are there in 10 mg stool?</vt:lpstr>
      <vt:lpstr>Species-Level Resolution   with Regular 16S Sequencing</vt:lpstr>
      <vt:lpstr>Yes, if done in the right way!</vt:lpstr>
      <vt:lpstr>Slide 36</vt:lpstr>
      <vt:lpstr>Slide 37</vt:lpstr>
      <vt:lpstr>Slide 38</vt:lpstr>
      <vt:lpstr>The Key to Species Level Resolution</vt:lpstr>
      <vt:lpstr>Shotgun Metagenomics Challenges</vt:lpstr>
      <vt:lpstr>HostZERO™ Microbial DNA Kit</vt:lpstr>
      <vt:lpstr>Pitfall 4: All mechanical lysis methods are the same.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Madison Tedder</dc:creator>
  <cp:lastModifiedBy>tspring</cp:lastModifiedBy>
  <cp:revision>266</cp:revision>
  <dcterms:created xsi:type="dcterms:W3CDTF">2018-01-04T19:46:21Z</dcterms:created>
  <dcterms:modified xsi:type="dcterms:W3CDTF">2018-05-03T08:49:14Z</dcterms:modified>
</cp:coreProperties>
</file>